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3"/>
  </p:notesMasterIdLst>
  <p:sldIdLst>
    <p:sldId id="256" r:id="rId3"/>
    <p:sldId id="305" r:id="rId4"/>
    <p:sldId id="304" r:id="rId5"/>
    <p:sldId id="307" r:id="rId6"/>
    <p:sldId id="278" r:id="rId7"/>
    <p:sldId id="277" r:id="rId8"/>
    <p:sldId id="308" r:id="rId9"/>
    <p:sldId id="309" r:id="rId10"/>
    <p:sldId id="281" r:id="rId11"/>
    <p:sldId id="286" r:id="rId12"/>
    <p:sldId id="289" r:id="rId13"/>
    <p:sldId id="287" r:id="rId14"/>
    <p:sldId id="288" r:id="rId15"/>
    <p:sldId id="292" r:id="rId16"/>
    <p:sldId id="297" r:id="rId17"/>
    <p:sldId id="300" r:id="rId18"/>
    <p:sldId id="320" r:id="rId19"/>
    <p:sldId id="318" r:id="rId20"/>
    <p:sldId id="317" r:id="rId21"/>
    <p:sldId id="319" r:id="rId22"/>
    <p:sldId id="275" r:id="rId23"/>
    <p:sldId id="260" r:id="rId24"/>
    <p:sldId id="258" r:id="rId25"/>
    <p:sldId id="314" r:id="rId26"/>
    <p:sldId id="263" r:id="rId27"/>
    <p:sldId id="321" r:id="rId28"/>
    <p:sldId id="322" r:id="rId29"/>
    <p:sldId id="323" r:id="rId30"/>
    <p:sldId id="324" r:id="rId31"/>
    <p:sldId id="325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712" autoAdjust="0"/>
  </p:normalViewPr>
  <p:slideViewPr>
    <p:cSldViewPr>
      <p:cViewPr>
        <p:scale>
          <a:sx n="90" d="100"/>
          <a:sy n="90" d="100"/>
        </p:scale>
        <p:origin x="-142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C3A0F8-D32B-422C-A1C1-6DF2A1AC06C6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E3A832-1AFC-413B-B123-6A5ED682E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89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7507D-0F1E-4FBA-98F4-B379B01E6D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0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2A6CB-39D9-4CC6-822C-C3F70FDB5B0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427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b="1" smtClean="0"/>
              <a:t>This slide shows the JINR’s Computing Center Scheme of equipment. 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r>
              <a:rPr lang="en-US" altLang="ru-RU" b="1" smtClean="0"/>
              <a:t>Here you can see the JINR Tier 1 connectivity plan with Tier0.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7" name="Номер слайда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71AE94DE-B8BA-4695-8BE6-A225BDA7001C}" type="slidenum">
              <a:rPr lang="en-US" altLang="ru-RU" sz="1200">
                <a:latin typeface="Arial" pitchFamily="34" charset="0"/>
              </a:rPr>
              <a:pPr algn="r" eaLnBrk="1" hangingPunct="1"/>
              <a:t>5</a:t>
            </a:fld>
            <a:endParaRPr lang="en-US" altLang="ru-RU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базе Центрального информационно-вычислительного комплекса ОИЯИ (ЦИВК ОИЯИ) развивается Многофункциональный центр хранения, обработки и анализа данных, который призван обеспечить широкий спектр возможностей пользователям на основе входящих в него компонент: грид-инфраструктура уровня </a:t>
            </a:r>
            <a:r>
              <a:rPr lang="en-US" altLang="ru-RU" smtClean="0"/>
              <a:t>Tier</a:t>
            </a:r>
            <a:r>
              <a:rPr lang="ru-RU" altLang="ru-RU" smtClean="0"/>
              <a:t>1 и Tier2 для поддержки экспериментов на LHC (ATLAS, Alice, CMS, LHCB), FAIR (CBM, PANDA) и других масштабных экспериментов; вычислительный кластер общего назначения; инфраструктура «Облачных вычислений»; вычислительный гетерогенный кластер </a:t>
            </a:r>
            <a:r>
              <a:rPr lang="en-US" altLang="ru-RU" smtClean="0"/>
              <a:t>HybriLIT</a:t>
            </a:r>
            <a:r>
              <a:rPr lang="ru-RU" altLang="ru-RU" smtClean="0"/>
              <a:t>; учебно-исследовательская инфраструктура для распределенных и параллельных вычислений.</a:t>
            </a:r>
          </a:p>
          <a:p>
            <a:r>
              <a:rPr lang="en-US" altLang="ru-RU" smtClean="0"/>
              <a:t> </a:t>
            </a:r>
            <a:endParaRPr lang="ru-RU" altLang="ru-RU" smtClean="0"/>
          </a:p>
          <a:p>
            <a:r>
              <a:rPr lang="ru-RU" altLang="ru-RU" smtClean="0"/>
              <a:t>В 2014 году проводились интенсивные работы по модернизации инженерной инфраструктуры Многофункционального центра, была введена в эксплуатацию новая система охолождения, установлен новый источник бесперебойного питания, установлен ленточный робот и вычислительные модули.    </a:t>
            </a:r>
          </a:p>
          <a:p>
            <a:r>
              <a:rPr lang="ru-RU" altLang="ru-RU" smtClean="0"/>
              <a:t> </a:t>
            </a:r>
          </a:p>
          <a:p>
            <a:r>
              <a:rPr lang="en-US" altLang="ru-RU" smtClean="0"/>
              <a:t>The existing Central Information and Computing Complex  of  JINR (CICC JINR) is evolving into a Multifunctional Centre for Data Storage, Processing and Analysis aimed at providing to its users a wide range of possibilities through its main components: a grid-infrastructure at Tier1 and  Tier2 levels devoted to the support of the LHC experiments (ATLAS, ALICE, CMS, LHCb), FAIR (CBM, PANDA) and other large-scale experiments; a general purpose computing cluster; a cloud computing infrastructure; the heterogeneous computing cluster HybriLIT; an education and research infrastructure for distributed and parallel computations. </a:t>
            </a:r>
          </a:p>
          <a:p>
            <a:r>
              <a:rPr lang="en-US" altLang="ru-RU" smtClean="0"/>
              <a:t>In 2014 works on the modernization of the underlying engineering infrastructure of the Multifunctional Center were done: a new cooling system was brought into operation; there were installed a new uninterruptible power supply unit, a tape robot, and computing modules.</a:t>
            </a:r>
            <a:r>
              <a:rPr lang="ru-RU" altLang="ru-RU" smtClean="0"/>
              <a:t> 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645292-D603-4328-93CC-F553840571B9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ru-RU" sz="1800" smtClean="0">
              <a:solidFill>
                <a:srgbClr val="000000"/>
              </a:solidFill>
              <a:latin typeface="Times New Roman" panose="02020603050405020304" pitchFamily="18" charset="0"/>
              <a:ea typeface="Source Han Sans CN Normal"/>
              <a:cs typeface="Source Han Sans CN Normal"/>
            </a:endParaRPr>
          </a:p>
        </p:txBody>
      </p:sp>
    </p:spTree>
    <p:extLst>
      <p:ext uri="{BB962C8B-B14F-4D97-AF65-F5344CB8AC3E}">
        <p14:creationId xmlns:p14="http://schemas.microsoft.com/office/powerpoint/2010/main" val="95104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107505" y="4653136"/>
            <a:ext cx="1915095" cy="1871171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Группа 8"/>
          <p:cNvGrpSpPr>
            <a:grpSpLocks/>
          </p:cNvGrpSpPr>
          <p:nvPr userDrawn="1"/>
        </p:nvGrpSpPr>
        <p:grpSpPr bwMode="auto">
          <a:xfrm flipV="1">
            <a:off x="1588" y="0"/>
            <a:ext cx="9144000" cy="6858000"/>
            <a:chOff x="1089" y="140352"/>
            <a:chExt cx="9144000" cy="6858000"/>
          </a:xfrm>
        </p:grpSpPr>
        <p:pic>
          <p:nvPicPr>
            <p:cNvPr id="6" name="Picture 2" descr="C:\Documents and Settings\Usuario\Mis documentos\132\Diapositiva1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1089" y="14035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62265" y="677166"/>
              <a:ext cx="3129615" cy="3057836"/>
            </a:xfrm>
            <a:prstGeom prst="ellipse">
              <a:avLst/>
            </a:prstGeom>
            <a:ln w="63500" cap="rnd">
              <a:solidFill>
                <a:schemeClr val="accent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F3C4-9C59-4203-AFA0-C8785B6286A1}" type="datetime1">
              <a:rPr lang="ru-RU" smtClean="0"/>
              <a:t>23.05.2018</a:t>
            </a:fld>
            <a:endParaRPr lang="ru-RU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8812-6214-4615-B067-E3CAC91CE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EA5E-A466-43F7-BE95-38157DFFB4C6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2E8C-644E-4990-8565-9D4FCCED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B248-A71B-460A-A1B2-24527F96642F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57CD-49DC-43E7-8849-703AA5255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0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18A7C9-F04F-473E-84BA-CE1F9175625F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0BBD5-DCE6-4B97-A477-87316D7C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55160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6375-B0AB-4CBD-94EF-645D9F392043}" type="datetime1">
              <a:rPr lang="ru-RU" smtClean="0"/>
              <a:t>23.05.2018</a:t>
            </a:fld>
            <a:endParaRPr lang="ru-R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CB34-F8E0-4859-94A0-93C64F0403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9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43DC-142B-43F9-B6C1-87B70BD1ABE8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28-FC53-412E-8B3F-988D61B56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6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346F-B931-47C7-9E3C-A28FF6C8A3C6}" type="datetime1">
              <a:rPr lang="ru-RU" smtClean="0"/>
              <a:t>23.05.2018</a:t>
            </a:fld>
            <a:endParaRPr lang="ru-RU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1BA8-0D08-491A-AD40-CC247D8AE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6C90-3B37-44DA-8158-C0B8BFF52561}" type="datetime1">
              <a:rPr lang="ru-RU" smtClean="0"/>
              <a:t>23.05.2018</a:t>
            </a:fld>
            <a:endParaRPr lang="ru-RU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14C2-87D4-4B58-82CE-19C724590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9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733-C078-49BA-8C32-613B8B9CF49B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3ED1-E2CC-493B-8C9F-80217A1B2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4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98FC-38B5-4CAF-A977-3830DA22CB64}" type="datetime1">
              <a:rPr lang="ru-RU" smtClean="0"/>
              <a:t>23.05.2018</a:t>
            </a:fld>
            <a:endParaRPr lang="ru-RU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A040-BBE1-4142-968B-CBF0E46FC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9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  <a:lvl2pPr>
              <a:defRPr sz="2800" baseline="0">
                <a:solidFill>
                  <a:schemeClr val="bg1"/>
                </a:solidFill>
              </a:defRPr>
            </a:lvl2pPr>
            <a:lvl3pPr>
              <a:defRPr sz="2400" baseline="0">
                <a:solidFill>
                  <a:schemeClr val="bg1"/>
                </a:solidFill>
              </a:defRPr>
            </a:lvl3pPr>
            <a:lvl4pPr>
              <a:defRPr sz="2000" baseline="0">
                <a:solidFill>
                  <a:schemeClr val="bg1"/>
                </a:solidFill>
              </a:defRPr>
            </a:lvl4pPr>
            <a:lvl5pPr>
              <a:defRPr sz="2000" baseline="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B6C8-9294-4387-A359-898077B82BC0}" type="datetime1">
              <a:rPr lang="ru-RU" smtClean="0"/>
              <a:t>23.05.2018</a:t>
            </a:fld>
            <a:endParaRPr lang="ru-RU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B7FE-A5B9-4EE4-9BD3-CE006551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4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C2D4-35E3-4E34-81CD-6779FE42BEF0}" type="datetime1">
              <a:rPr lang="ru-RU" smtClean="0"/>
              <a:t>23.05.2018</a:t>
            </a:fld>
            <a:endParaRPr lang="ru-RU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D1A9-D4E1-4673-A902-93F270187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Haga clic para modificar el estilo de texto del patrón</a:t>
            </a:r>
          </a:p>
          <a:p>
            <a:pPr lvl="1"/>
            <a:r>
              <a:rPr lang="ru-RU" altLang="ru-RU" smtClean="0"/>
              <a:t>Segundo nivel</a:t>
            </a:r>
          </a:p>
          <a:p>
            <a:pPr lvl="2"/>
            <a:r>
              <a:rPr lang="ru-RU" altLang="ru-RU" smtClean="0"/>
              <a:t>Tercer nivel</a:t>
            </a:r>
          </a:p>
          <a:p>
            <a:pPr lvl="3"/>
            <a:r>
              <a:rPr lang="ru-RU" altLang="ru-RU" smtClean="0"/>
              <a:t>Cuarto nivel</a:t>
            </a:r>
          </a:p>
          <a:p>
            <a:pPr lvl="4"/>
            <a:r>
              <a:rPr lang="ru-RU" altLang="ru-RU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5E933-5704-4B2D-9748-5D5361C16B42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CD7DC-8552-4362-AA9A-D4746FEF9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3" y="19891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Grid technologies </a:t>
            </a:r>
            <a:r>
              <a:rPr lang="en-US" dirty="0" smtClean="0"/>
              <a:t>in High-Energy Physics experiments</a:t>
            </a:r>
            <a:endParaRPr lang="ru-RU" dirty="0"/>
          </a:p>
        </p:txBody>
      </p:sp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3717032"/>
            <a:ext cx="6400800" cy="1752600"/>
          </a:xfrm>
        </p:spPr>
        <p:txBody>
          <a:bodyPr/>
          <a:lstStyle/>
          <a:p>
            <a:pPr algn="r" eaLnBrk="1" hangingPunct="1"/>
            <a:r>
              <a:rPr lang="en-US" sz="1400" dirty="0" smtClean="0">
                <a:solidFill>
                  <a:srgbClr val="FFFF00"/>
                </a:solidFill>
              </a:rPr>
              <a:t>A. S</a:t>
            </a:r>
            <a:r>
              <a:rPr lang="en-US" sz="1400" dirty="0">
                <a:solidFill>
                  <a:srgbClr val="FFFF00"/>
                </a:solidFill>
              </a:rPr>
              <a:t>. </a:t>
            </a:r>
            <a:r>
              <a:rPr lang="en-US" sz="1400" dirty="0" err="1">
                <a:solidFill>
                  <a:srgbClr val="FFFF00"/>
                </a:solidFill>
              </a:rPr>
              <a:t>Baginyan</a:t>
            </a:r>
            <a:r>
              <a:rPr lang="en-US" sz="1400" dirty="0">
                <a:solidFill>
                  <a:srgbClr val="FFFF00"/>
                </a:solidFill>
              </a:rPr>
              <a:t>, </a:t>
            </a:r>
            <a:r>
              <a:rPr lang="en-US" sz="1400" dirty="0" smtClean="0">
                <a:solidFill>
                  <a:srgbClr val="FFFF00"/>
                </a:solidFill>
              </a:rPr>
              <a:t>A</a:t>
            </a:r>
            <a:r>
              <a:rPr lang="en-US" sz="1400" dirty="0">
                <a:solidFill>
                  <a:srgbClr val="FFFF00"/>
                </a:solidFill>
              </a:rPr>
              <a:t>. G. </a:t>
            </a:r>
            <a:r>
              <a:rPr lang="en-US" sz="1400" dirty="0" err="1">
                <a:solidFill>
                  <a:srgbClr val="FFFF00"/>
                </a:solidFill>
              </a:rPr>
              <a:t>Dolbilov</a:t>
            </a:r>
            <a:r>
              <a:rPr lang="en-US" sz="1400" dirty="0">
                <a:solidFill>
                  <a:srgbClr val="FFFF00"/>
                </a:solidFill>
              </a:rPr>
              <a:t>, </a:t>
            </a:r>
            <a:r>
              <a:rPr lang="en-US" sz="1400" dirty="0" smtClean="0">
                <a:solidFill>
                  <a:srgbClr val="FFFF00"/>
                </a:solidFill>
              </a:rPr>
              <a:t>N</a:t>
            </a:r>
            <a:r>
              <a:rPr lang="en-US" sz="1400" dirty="0">
                <a:solidFill>
                  <a:srgbClr val="FFFF00"/>
                </a:solidFill>
              </a:rPr>
              <a:t>. I. </a:t>
            </a:r>
            <a:r>
              <a:rPr lang="en-US" sz="1400" dirty="0" err="1" smtClean="0">
                <a:solidFill>
                  <a:srgbClr val="FFFF00"/>
                </a:solidFill>
              </a:rPr>
              <a:t>Gromova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</a:p>
          <a:p>
            <a:pPr algn="r" eaLnBrk="1" hangingPunct="1"/>
            <a:r>
              <a:rPr lang="en-US" sz="1400" dirty="0" smtClean="0">
                <a:solidFill>
                  <a:srgbClr val="FFFF00"/>
                </a:solidFill>
              </a:rPr>
              <a:t>V</a:t>
            </a:r>
            <a:r>
              <a:rPr lang="en-US" sz="1400" dirty="0">
                <a:solidFill>
                  <a:srgbClr val="FFFF00"/>
                </a:solidFill>
              </a:rPr>
              <a:t>. V. </a:t>
            </a:r>
            <a:r>
              <a:rPr lang="en-US" sz="1400" dirty="0" err="1" smtClean="0">
                <a:solidFill>
                  <a:srgbClr val="FFFF00"/>
                </a:solidFill>
              </a:rPr>
              <a:t>Korenkov</a:t>
            </a:r>
            <a:r>
              <a:rPr lang="en-US" sz="1400" dirty="0" smtClean="0">
                <a:solidFill>
                  <a:srgbClr val="FFFF00"/>
                </a:solidFill>
              </a:rPr>
              <a:t>, V</a:t>
            </a:r>
            <a:r>
              <a:rPr lang="en-US" sz="1400" dirty="0">
                <a:solidFill>
                  <a:srgbClr val="FFFF00"/>
                </a:solidFill>
              </a:rPr>
              <a:t>. V. </a:t>
            </a:r>
            <a:r>
              <a:rPr lang="en-US" sz="1400" dirty="0" err="1">
                <a:solidFill>
                  <a:srgbClr val="FFFF00"/>
                </a:solidFill>
              </a:rPr>
              <a:t>Mitsyn</a:t>
            </a:r>
            <a:r>
              <a:rPr lang="en-US" sz="1400" dirty="0">
                <a:solidFill>
                  <a:srgbClr val="FFFF00"/>
                </a:solidFill>
              </a:rPr>
              <a:t>, </a:t>
            </a:r>
            <a:r>
              <a:rPr lang="en-US" sz="1400" dirty="0" smtClean="0">
                <a:solidFill>
                  <a:srgbClr val="FFFF00"/>
                </a:solidFill>
              </a:rPr>
              <a:t>V. V. </a:t>
            </a:r>
            <a:r>
              <a:rPr lang="en-US" sz="1400" dirty="0" err="1" smtClean="0">
                <a:solidFill>
                  <a:srgbClr val="FFFF00"/>
                </a:solidFill>
              </a:rPr>
              <a:t>Palichik</a:t>
            </a:r>
            <a:r>
              <a:rPr lang="en-US" sz="1400" dirty="0" smtClean="0">
                <a:solidFill>
                  <a:srgbClr val="FFFF00"/>
                </a:solidFill>
              </a:rPr>
              <a:t>,</a:t>
            </a:r>
          </a:p>
          <a:p>
            <a:pPr algn="r" eaLnBrk="1" hangingPunct="1"/>
            <a:r>
              <a:rPr lang="en-US" sz="1400" dirty="0" smtClean="0">
                <a:solidFill>
                  <a:srgbClr val="FFFF00"/>
                </a:solidFill>
              </a:rPr>
              <a:t>T</a:t>
            </a:r>
            <a:r>
              <a:rPr lang="en-US" sz="1400" dirty="0">
                <a:solidFill>
                  <a:srgbClr val="FFFF00"/>
                </a:solidFill>
              </a:rPr>
              <a:t>. </a:t>
            </a:r>
            <a:r>
              <a:rPr lang="ru-RU" sz="1400" dirty="0">
                <a:solidFill>
                  <a:srgbClr val="FFFF00"/>
                </a:solidFill>
              </a:rPr>
              <a:t>А. </a:t>
            </a:r>
            <a:r>
              <a:rPr lang="en-US" sz="1400" dirty="0" err="1" smtClean="0">
                <a:solidFill>
                  <a:srgbClr val="FFFF00"/>
                </a:solidFill>
              </a:rPr>
              <a:t>Strizh</a:t>
            </a:r>
            <a:r>
              <a:rPr lang="en-US" sz="1400" dirty="0" smtClean="0">
                <a:solidFill>
                  <a:srgbClr val="FFFF00"/>
                </a:solidFill>
              </a:rPr>
              <a:t>, V</a:t>
            </a:r>
            <a:r>
              <a:rPr lang="en-US" sz="1400" dirty="0">
                <a:solidFill>
                  <a:srgbClr val="FFFF00"/>
                </a:solidFill>
              </a:rPr>
              <a:t>. V. </a:t>
            </a:r>
            <a:r>
              <a:rPr lang="en-US" sz="1400" dirty="0" err="1">
                <a:solidFill>
                  <a:srgbClr val="FFFF00"/>
                </a:solidFill>
              </a:rPr>
              <a:t>Trofimov</a:t>
            </a:r>
            <a:r>
              <a:rPr lang="en-US" sz="1400" dirty="0">
                <a:solidFill>
                  <a:srgbClr val="FFFF00"/>
                </a:solidFill>
              </a:rPr>
              <a:t>, </a:t>
            </a:r>
            <a:r>
              <a:rPr lang="en-US" sz="1400" u="sng" dirty="0">
                <a:solidFill>
                  <a:srgbClr val="FFFF00"/>
                </a:solidFill>
              </a:rPr>
              <a:t>N. N. </a:t>
            </a:r>
            <a:r>
              <a:rPr lang="en-US" sz="1400" u="sng" dirty="0" err="1" smtClean="0">
                <a:solidFill>
                  <a:srgbClr val="FFFF00"/>
                </a:solidFill>
              </a:rPr>
              <a:t>Voitishin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endParaRPr lang="en-US" altLang="ru-RU" sz="1400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ru-RU" sz="1200" dirty="0" smtClean="0">
              <a:solidFill>
                <a:srgbClr val="FFFF00"/>
              </a:solidFill>
            </a:endParaRPr>
          </a:p>
          <a:p>
            <a:pPr algn="r" eaLnBrk="1" hangingPunct="1"/>
            <a:r>
              <a:rPr lang="en-US" altLang="ru-RU" sz="1800" dirty="0" smtClean="0">
                <a:solidFill>
                  <a:schemeClr val="bg1"/>
                </a:solidFill>
              </a:rPr>
              <a:t>Laboratory of Information Technologies</a:t>
            </a:r>
          </a:p>
          <a:p>
            <a:pPr algn="r" eaLnBrk="1" hangingPunct="1"/>
            <a:r>
              <a:rPr lang="en-US" altLang="ru-RU" sz="1800" dirty="0" smtClean="0">
                <a:solidFill>
                  <a:schemeClr val="bg1"/>
                </a:solidFill>
              </a:rPr>
              <a:t>JINR</a:t>
            </a: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609329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ICTEI </a:t>
            </a:r>
            <a:r>
              <a:rPr lang="en-US" dirty="0" smtClean="0">
                <a:solidFill>
                  <a:srgbClr val="FFFF00"/>
                </a:solidFill>
              </a:rPr>
              <a:t>2018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2018 </a:t>
            </a:r>
            <a:r>
              <a:rPr lang="en-US" dirty="0">
                <a:solidFill>
                  <a:srgbClr val="FFFF00"/>
                </a:solidFill>
              </a:rPr>
              <a:t>- 05 - 25 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86684" y="102736"/>
            <a:ext cx="63373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3200" b="1" dirty="0" smtClean="0">
                <a:solidFill>
                  <a:srgbClr val="FFFF00"/>
                </a:solidFill>
              </a:rPr>
              <a:t>Last </a:t>
            </a:r>
            <a:r>
              <a:rPr lang="en-US" altLang="ru-RU" sz="3200" b="1" dirty="0" smtClean="0">
                <a:solidFill>
                  <a:srgbClr val="FFFF00"/>
                </a:solidFill>
              </a:rPr>
              <a:t>month normalized CPU time by CMS Tier-1 </a:t>
            </a:r>
          </a:p>
          <a:p>
            <a:pPr eaLnBrk="1" hangingPunct="1"/>
            <a:endParaRPr lang="ru-RU" alt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2078"/>
            <a:ext cx="1139899" cy="2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84" y="1700808"/>
            <a:ext cx="5896495" cy="442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2123728" y="332656"/>
            <a:ext cx="61680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3600" b="1" dirty="0" smtClean="0">
                <a:solidFill>
                  <a:srgbClr val="FFFF00"/>
                </a:solidFill>
              </a:rPr>
              <a:t>2018 </a:t>
            </a:r>
            <a:r>
              <a:rPr lang="en-US" altLang="ru-RU" sz="3600" b="1" dirty="0" smtClean="0">
                <a:solidFill>
                  <a:srgbClr val="FFFF00"/>
                </a:solidFill>
              </a:rPr>
              <a:t>Tier-1 </a:t>
            </a:r>
            <a:r>
              <a:rPr lang="en-US" altLang="ru-RU" sz="3600" b="1" dirty="0" smtClean="0">
                <a:solidFill>
                  <a:srgbClr val="FFFF00"/>
                </a:solidFill>
              </a:rPr>
              <a:t>jobs </a:t>
            </a:r>
          </a:p>
          <a:p>
            <a:pPr algn="ctr" eaLnBrk="1" hangingPunct="1"/>
            <a:r>
              <a:rPr lang="en-US" altLang="ru-RU" sz="3600" b="1" dirty="0" smtClean="0">
                <a:solidFill>
                  <a:srgbClr val="FFFF00"/>
                </a:solidFill>
              </a:rPr>
              <a:t>Submitted &amp; Completed</a:t>
            </a:r>
            <a:endParaRPr lang="ru-RU" altLang="ru-RU" sz="3600" b="1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098" name="Picture 2" descr="http://dashb-cms-jobsmry.cern.ch/tmp/3NO0a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60" y="1916832"/>
            <a:ext cx="4564860" cy="34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ashb-cms-jobsmry.cern.ch/tmp/F7siuw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1"/>
            <a:ext cx="4564860" cy="34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691680" y="203199"/>
            <a:ext cx="7560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FF00"/>
                </a:solidFill>
              </a:rPr>
              <a:t>Tier-1 &amp; Tier-2 jobs last month history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762000"/>
            <a:ext cx="60769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" y="4744064"/>
            <a:ext cx="38257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530349" y="179929"/>
            <a:ext cx="7434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FF00"/>
                </a:solidFill>
              </a:rPr>
              <a:t>Tier-1 </a:t>
            </a:r>
            <a:r>
              <a:rPr lang="en-US" altLang="ru-RU" sz="3200" b="1" dirty="0" smtClean="0">
                <a:solidFill>
                  <a:srgbClr val="FFFF00"/>
                </a:solidFill>
              </a:rPr>
              <a:t>&amp; Tier-2 </a:t>
            </a:r>
            <a:r>
              <a:rPr lang="en-US" altLang="ru-RU" sz="3200" b="1" dirty="0">
                <a:solidFill>
                  <a:srgbClr val="FFFF00"/>
                </a:solidFill>
              </a:rPr>
              <a:t>usage and </a:t>
            </a:r>
            <a:r>
              <a:rPr lang="en-US" altLang="ru-RU" sz="3200" b="1" dirty="0" smtClean="0">
                <a:solidFill>
                  <a:srgbClr val="FFFF00"/>
                </a:solidFill>
              </a:rPr>
              <a:t>jobs </a:t>
            </a:r>
            <a:r>
              <a:rPr lang="en-US" altLang="ru-RU" sz="3200" b="1" dirty="0">
                <a:solidFill>
                  <a:srgbClr val="FFFF00"/>
                </a:solidFill>
              </a:rPr>
              <a:t>(real time)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31012" y="6378420"/>
            <a:ext cx="2133600" cy="365125"/>
          </a:xfrm>
        </p:spPr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89" y="1125924"/>
            <a:ext cx="7086960" cy="18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90" y="2994511"/>
            <a:ext cx="7086960" cy="18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89" y="4869160"/>
            <a:ext cx="7086960" cy="18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1908175" y="188913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000" b="1" dirty="0" smtClean="0">
                <a:solidFill>
                  <a:srgbClr val="FFFF00"/>
                </a:solidFill>
              </a:rPr>
              <a:t>Default </a:t>
            </a:r>
            <a:r>
              <a:rPr lang="en-US" altLang="ru-RU" sz="2000" b="1" dirty="0" smtClean="0">
                <a:solidFill>
                  <a:srgbClr val="FFFF00"/>
                </a:solidFill>
              </a:rPr>
              <a:t>metrics</a:t>
            </a: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5820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486"/>
            <a:ext cx="4852578" cy="312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4"/>
          <a:stretch>
            <a:fillRect/>
          </a:stretch>
        </p:blipFill>
        <p:spPr bwMode="auto">
          <a:xfrm>
            <a:off x="6114687" y="1557337"/>
            <a:ext cx="2033455" cy="172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1692275" y="404813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solidFill>
                  <a:srgbClr val="FFFF00"/>
                </a:solidFill>
              </a:rPr>
              <a:t>ALL METRICS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89" y="-29440"/>
            <a:ext cx="4462179" cy="34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88" y="3401772"/>
            <a:ext cx="4462179" cy="47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354887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JINR </a:t>
            </a:r>
            <a:r>
              <a:rPr lang="en-US" dirty="0" smtClean="0"/>
              <a:t>Tier-1</a:t>
            </a:r>
            <a:r>
              <a:rPr lang="ru-RU" dirty="0" smtClean="0"/>
              <a:t> </a:t>
            </a:r>
            <a:r>
              <a:rPr lang="en-US" dirty="0" smtClean="0"/>
              <a:t>&amp; Tier-2 </a:t>
            </a:r>
            <a:r>
              <a:rPr lang="en-US" dirty="0" smtClean="0"/>
              <a:t>monitoring system</a:t>
            </a:r>
            <a:endParaRPr lang="ru-RU" dirty="0"/>
          </a:p>
        </p:txBody>
      </p:sp>
      <p:pic>
        <p:nvPicPr>
          <p:cNvPr id="450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3500438"/>
            <a:ext cx="4116387" cy="1008062"/>
          </a:xfrm>
        </p:spPr>
      </p:pic>
      <p:pic>
        <p:nvPicPr>
          <p:cNvPr id="45060" name="Picture 2" descr="C:\Users\Miramir\Desktop\Сним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17671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C:\Users\Miramir\Desktop\Снимок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8813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8" y="1957388"/>
            <a:ext cx="4284662" cy="46351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JINR Tier-1 monitoring system provides real-time information about: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w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ork nodes;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  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d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isk servers</a:t>
            </a: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;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 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n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etwork equipment;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uninterruptible power supply elements;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cooling system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.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It also can be used for creating network maps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and network equipment load maps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,  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for drawing state tables and different plots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. 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5063" name="Picture 4" descr="C:\Users\Miramir\Desktop\Снимок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767263"/>
            <a:ext cx="24844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2E34CB34-F8E0-4859-94A0-93C64F04038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611560" y="125016"/>
            <a:ext cx="762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fontAlgn="base" hangingPunct="1">
              <a:lnSpc>
                <a:spcPts val="363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JINR MICC Control Room </a:t>
            </a:r>
            <a:endParaRPr lang="en-US" altLang="ru-RU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AutoShape 2" descr="Картинки по запросу galaxy 70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156" name="AutoShape 4" descr="Картинки по запросу galaxy 70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157" name="AutoShape 6" descr="Картинки по запросу galaxy 70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45" y="1518826"/>
            <a:ext cx="4423355" cy="248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Прямоугольник 2"/>
          <p:cNvSpPr>
            <a:spLocks noChangeArrowheads="1"/>
          </p:cNvSpPr>
          <p:nvPr/>
        </p:nvSpPr>
        <p:spPr bwMode="auto">
          <a:xfrm>
            <a:off x="1475656" y="620688"/>
            <a:ext cx="74888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For a robust performance of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complex it is necessary to monitor the state of all nodes and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services -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from the supply system to the robotized tape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library.</a:t>
            </a:r>
            <a:r>
              <a:rPr lang="ru-RU" altLang="ru-RU" sz="2000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9164" name="Прямоугольник 3"/>
          <p:cNvSpPr>
            <a:spLocks noChangeArrowheads="1"/>
          </p:cNvSpPr>
          <p:nvPr/>
        </p:nvSpPr>
        <p:spPr bwMode="auto">
          <a:xfrm>
            <a:off x="5282115" y="4149080"/>
            <a:ext cx="38338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The system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allows one, in a real time mode, to observe the whole computing complex state and send the system alerts to users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and administrat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rs via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e-mail,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sms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etc.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- 690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elements are under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observation;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3497  checks in real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time.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1" r="21101" b="10508"/>
          <a:stretch/>
        </p:blipFill>
        <p:spPr bwMode="auto">
          <a:xfrm>
            <a:off x="215900" y="1581830"/>
            <a:ext cx="4241082" cy="2360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" r="599" b="22878"/>
          <a:stretch/>
        </p:blipFill>
        <p:spPr bwMode="auto">
          <a:xfrm>
            <a:off x="215900" y="4003563"/>
            <a:ext cx="4992051" cy="27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83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17639" y="0"/>
            <a:ext cx="4834880" cy="1052736"/>
          </a:xfrm>
        </p:spPr>
        <p:txBody>
          <a:bodyPr/>
          <a:lstStyle/>
          <a:p>
            <a:r>
              <a:rPr lang="en-US" sz="2800" dirty="0" smtClean="0"/>
              <a:t>JINR LIT CMS group</a:t>
            </a:r>
            <a:br>
              <a:rPr lang="en-US" sz="2800" dirty="0" smtClean="0"/>
            </a:br>
            <a:r>
              <a:rPr lang="en-US" sz="2800" dirty="0" smtClean="0"/>
              <a:t>Cathode Strip Chambers (CSC) </a:t>
            </a:r>
            <a:endParaRPr lang="ru-RU" sz="2800" dirty="0"/>
          </a:p>
        </p:txBody>
      </p:sp>
      <p:pic>
        <p:nvPicPr>
          <p:cNvPr id="2052" name="Picture 4" descr="C:\Users\Николай\OneDrive\Документы\4mu-3d-black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0" y="2564903"/>
            <a:ext cx="9267829" cy="45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8" y="1"/>
            <a:ext cx="3713772" cy="2695784"/>
          </a:xfrm>
        </p:spPr>
      </p:pic>
      <p:pic>
        <p:nvPicPr>
          <p:cNvPr id="2053" name="Picture 5" descr="C:\Users\Николай\OneDrive\Документы\cs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4" y="1052736"/>
            <a:ext cx="4320480" cy="22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CB34-F8E0-4859-94A0-93C64F04038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1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450" y="-99392"/>
            <a:ext cx="7355160" cy="792088"/>
          </a:xfrm>
        </p:spPr>
        <p:txBody>
          <a:bodyPr/>
          <a:lstStyle/>
          <a:p>
            <a:r>
              <a:rPr lang="en-US" sz="2400" dirty="0" smtClean="0"/>
              <a:t>JINR LIT CMS group</a:t>
            </a:r>
            <a:br>
              <a:rPr lang="en-US" sz="2400" dirty="0" smtClean="0"/>
            </a:br>
            <a:r>
              <a:rPr lang="en-US" sz="2400" dirty="0" smtClean="0"/>
              <a:t>Development of a new CSC </a:t>
            </a:r>
            <a:r>
              <a:rPr lang="en-US" sz="2400" dirty="0"/>
              <a:t>s</a:t>
            </a:r>
            <a:r>
              <a:rPr lang="en-US" sz="2400" dirty="0" smtClean="0"/>
              <a:t>egment building algorithm 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63" y="764704"/>
            <a:ext cx="5338212" cy="168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Николай\Downloads\report\home\nvoytish\report\singleMu1000GeV\RH_EfficiencyvsE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5565"/>
            <a:ext cx="4387621" cy="29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иколай\Downloads\report\home\nvoytish\report\singleMu1000GeV\dPhi_Seg_Sim_tot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41" y="2468251"/>
            <a:ext cx="4403865" cy="29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67866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Reconstruction efficiency vs </a:t>
            </a:r>
            <a:r>
              <a:rPr lang="en-US" dirty="0" err="1" smtClean="0">
                <a:solidFill>
                  <a:srgbClr val="FFFF00"/>
                </a:solidFill>
              </a:rPr>
              <a:t>pseudorapidity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9141" y="5464130"/>
            <a:ext cx="450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Difference  in angles of the reconstructed  and  simulated  segments (</a:t>
            </a:r>
            <a:r>
              <a:rPr lang="en-US" dirty="0" err="1" smtClean="0">
                <a:solidFill>
                  <a:srgbClr val="FFFF00"/>
                </a:solidFill>
              </a:rPr>
              <a:t>strip_unit</a:t>
            </a:r>
            <a:r>
              <a:rPr lang="en-US" dirty="0" smtClean="0">
                <a:solidFill>
                  <a:srgbClr val="FFFF00"/>
                </a:solidFill>
              </a:rPr>
              <a:t> ~ 3mrad)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605134"/>
            <a:ext cx="313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The new CSC segment building algorithm takes into account the interaction point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211" y="6023029"/>
            <a:ext cx="311083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~20000 </a:t>
            </a:r>
            <a:r>
              <a:rPr lang="en-US" dirty="0" smtClean="0">
                <a:solidFill>
                  <a:srgbClr val="FFFF00"/>
                </a:solidFill>
              </a:rPr>
              <a:t>CRAB jobs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~200TB </a:t>
            </a:r>
            <a:r>
              <a:rPr lang="en-US" dirty="0" smtClean="0">
                <a:solidFill>
                  <a:srgbClr val="FFFF00"/>
                </a:solidFill>
              </a:rPr>
              <a:t>skimmed  datasets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5495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TeV</a:t>
            </a:r>
            <a:r>
              <a:rPr lang="en-US" dirty="0" smtClean="0"/>
              <a:t> MC muons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CB34-F8E0-4859-94A0-93C64F04038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6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038" y="228600"/>
            <a:ext cx="903605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altLang="ru-RU" sz="3200" b="1" dirty="0">
                <a:solidFill>
                  <a:srgbClr val="FFFF00"/>
                </a:solidFill>
              </a:rPr>
              <a:t>Grid technologies - a way to success</a:t>
            </a:r>
            <a:endParaRPr lang="ru-RU" alt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18" y="1772816"/>
            <a:ext cx="44640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-30283" y="1772817"/>
            <a:ext cx="46434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31B6FD"/>
              </a:buClr>
              <a:buNone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On a festivity dedicated to receiving the Nobel Prize for discovery of Higgs boson, CERN Director professor Rolf Dieter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Heuer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directly called 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grid-technologies one of three pillars of success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(alongside with the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LHC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accelerator and physical installations).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817" y="4869160"/>
            <a:ext cx="7822456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en-US" altLang="ru-RU" sz="2000" b="1" dirty="0">
                <a:solidFill>
                  <a:schemeClr val="bg1"/>
                </a:solidFill>
                <a:latin typeface="Candara"/>
              </a:rPr>
              <a:t>Without implementation of the grid-infrastructure on </a:t>
            </a:r>
            <a:r>
              <a:rPr lang="en-US" altLang="ru-RU" sz="2000" b="1" dirty="0" err="1">
                <a:solidFill>
                  <a:schemeClr val="bg1"/>
                </a:solidFill>
                <a:latin typeface="Candara"/>
              </a:rPr>
              <a:t>LHC</a:t>
            </a:r>
            <a:r>
              <a:rPr lang="en-US" altLang="ru-RU" sz="2000" b="1" dirty="0">
                <a:solidFill>
                  <a:schemeClr val="bg1"/>
                </a:solidFill>
                <a:latin typeface="Candara"/>
              </a:rPr>
              <a:t> it would be impossible to process and store enormous data coming from the collider and therefore to make discoveries. </a:t>
            </a:r>
            <a:endParaRPr lang="en-US" altLang="ru-RU" sz="2000" b="1" dirty="0" smtClean="0">
              <a:solidFill>
                <a:schemeClr val="bg1"/>
              </a:solidFill>
              <a:latin typeface="Candar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en-US" altLang="ru-RU" sz="1200" b="1" dirty="0">
              <a:solidFill>
                <a:schemeClr val="bg1"/>
              </a:solidFill>
              <a:latin typeface="Candar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en-US" altLang="ru-RU" sz="2000" b="1" dirty="0">
                <a:solidFill>
                  <a:schemeClr val="bg1"/>
                </a:solidFill>
                <a:latin typeface="Candara"/>
              </a:rPr>
              <a:t>Nowadays, every large-scale project will fail without using a distributed infrastructure for data processing.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CB34-F8E0-4859-94A0-93C64F04038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9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206100" y="4437112"/>
            <a:ext cx="3974412" cy="2461061"/>
            <a:chOff x="11375551" y="19026187"/>
            <a:chExt cx="9300049" cy="5632008"/>
          </a:xfrm>
        </p:grpSpPr>
        <p:pic>
          <p:nvPicPr>
            <p:cNvPr id="27" name="Picture 6" descr="C:\Users\Николай\Downloads\4p5 (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5551" y="19026187"/>
              <a:ext cx="9300049" cy="563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7695" y="19296664"/>
              <a:ext cx="36195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426" y="0"/>
            <a:ext cx="7355160" cy="576064"/>
          </a:xfrm>
        </p:spPr>
        <p:txBody>
          <a:bodyPr/>
          <a:lstStyle/>
          <a:p>
            <a:r>
              <a:rPr lang="en-US" dirty="0" smtClean="0"/>
              <a:t>Baryonic Matter at </a:t>
            </a:r>
            <a:r>
              <a:rPr lang="en-US" dirty="0" err="1" smtClean="0"/>
              <a:t>Nuclotron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Picture 3" descr="C:\Users\Николай\Desktop\n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516"/>
            <a:ext cx="5276975" cy="31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1187624" y="4311665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BM@N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30" y="575292"/>
            <a:ext cx="3250514" cy="249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92"/>
            <a:ext cx="3912024" cy="2834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586182" y="922684"/>
            <a:ext cx="1557818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dirty="0" smtClean="0">
                <a:solidFill>
                  <a:srgbClr val="FFFF00"/>
                </a:solidFill>
                <a:latin typeface="Calibri" pitchFamily="34" charset="0"/>
              </a:rPr>
              <a:t>DCH Detector Resolution</a:t>
            </a:r>
            <a:endParaRPr lang="el-GR" altLang="ru-RU" sz="1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7308304" y="1245849"/>
            <a:ext cx="277878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652120" y="5805264"/>
            <a:ext cx="36004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800" dirty="0" smtClean="0"/>
              <a:t>Beam momentum </a:t>
            </a:r>
            <a:r>
              <a:rPr lang="en-US" altLang="ru-RU" sz="1800" dirty="0"/>
              <a:t>measurement: </a:t>
            </a:r>
          </a:p>
          <a:p>
            <a:pPr>
              <a:spcBef>
                <a:spcPct val="50000"/>
              </a:spcBef>
            </a:pPr>
            <a:r>
              <a:rPr lang="en-US" altLang="ru-RU" sz="1800" dirty="0" smtClean="0"/>
              <a:t>10,7 </a:t>
            </a:r>
            <a:r>
              <a:rPr lang="en-US" altLang="ru-RU" sz="1800" dirty="0"/>
              <a:t>GeV/c </a:t>
            </a:r>
            <a:r>
              <a:rPr lang="en-US" altLang="ru-RU" sz="1800" dirty="0" smtClean="0"/>
              <a:t>± 3%</a:t>
            </a:r>
            <a:endParaRPr lang="ru-RU" altLang="ru-RU" b="1" baseline="400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001096"/>
            <a:ext cx="273630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Fixed target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Proton and gold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1-6 GeV per nucleon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1569015"/>
            <a:ext cx="432048" cy="275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7447243" y="1712310"/>
            <a:ext cx="1557818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dirty="0" smtClean="0">
                <a:solidFill>
                  <a:srgbClr val="FFFF00"/>
                </a:solidFill>
                <a:latin typeface="Calibri" pitchFamily="34" charset="0"/>
              </a:rPr>
              <a:t>DCH Detector </a:t>
            </a:r>
          </a:p>
          <a:p>
            <a:pPr algn="ctr" eaLnBrk="1" hangingPunct="1"/>
            <a:r>
              <a:rPr lang="en-US" altLang="ru-RU" sz="1800" dirty="0" smtClean="0">
                <a:solidFill>
                  <a:srgbClr val="FFFF00"/>
                </a:solidFill>
                <a:latin typeface="Calibri" pitchFamily="34" charset="0"/>
              </a:rPr>
              <a:t>Efficiency</a:t>
            </a:r>
            <a:endParaRPr lang="el-GR" altLang="ru-RU" sz="1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8083690" y="2464960"/>
            <a:ext cx="277878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Eff_matched_dc1_run6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40248"/>
            <a:ext cx="2715298" cy="18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4465563" y="1886875"/>
            <a:ext cx="89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latin typeface="Calibri" pitchFamily="34" charset="0"/>
              </a:rPr>
              <a:t>184 </a:t>
            </a:r>
            <a:r>
              <a:rPr lang="el-GR" altLang="ru-RU" sz="1800" dirty="0">
                <a:latin typeface="Calibri" pitchFamily="34" charset="0"/>
              </a:rPr>
              <a:t>μ</a:t>
            </a:r>
            <a:r>
              <a:rPr lang="en-US" altLang="ru-RU" sz="1800" dirty="0">
                <a:latin typeface="Calibri" pitchFamily="34" charset="0"/>
              </a:rPr>
              <a:t>m</a:t>
            </a:r>
            <a:endParaRPr lang="el-GR" altLang="ru-RU" sz="1800" dirty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CB34-F8E0-4859-94A0-93C64F04038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2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50498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6594527" y="98425"/>
            <a:ext cx="227959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3200" dirty="0" smtClean="0">
                <a:solidFill>
                  <a:srgbClr val="FFFF00"/>
                </a:solidFill>
                <a:latin typeface="+mj-lt"/>
                <a:cs typeface="+mn-cs"/>
              </a:rPr>
              <a:t>NICA Project</a:t>
            </a:r>
            <a:endParaRPr lang="ru-RU" altLang="ru-RU" sz="32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107525" name="Прямоугольник 3"/>
          <p:cNvSpPr>
            <a:spLocks noChangeArrowheads="1"/>
          </p:cNvSpPr>
          <p:nvPr/>
        </p:nvSpPr>
        <p:spPr bwMode="auto">
          <a:xfrm>
            <a:off x="0" y="3544888"/>
            <a:ext cx="4684713" cy="25853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NICA project data amount estimation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High frequency of registered events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up to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6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К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Hz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  <a:cs typeface="+mn-cs"/>
              </a:rPr>
              <a:t>in Au-Au collisions at the expected energies more than 1000 charged particles per event will be produced;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  <a:cs typeface="+mn-cs"/>
              </a:rPr>
              <a:t>overall number of events – 19 billions;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overall amount of data produced per year – 30 PB and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8.4 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PB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more after analysis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. 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682625"/>
            <a:ext cx="409416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4" name="Группа 6"/>
          <p:cNvGrpSpPr>
            <a:grpSpLocks/>
          </p:cNvGrpSpPr>
          <p:nvPr/>
        </p:nvGrpSpPr>
        <p:grpSpPr bwMode="auto">
          <a:xfrm>
            <a:off x="4406960" y="3638550"/>
            <a:ext cx="4438591" cy="2979738"/>
            <a:chOff x="4568164" y="1399003"/>
            <a:chExt cx="4210637" cy="298157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 bwMode="auto">
            <a:xfrm>
              <a:off x="6510837" y="1399003"/>
              <a:ext cx="1780029" cy="1064797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8136" name="TextBox 6"/>
            <p:cNvSpPr txBox="1">
              <a:spLocks noChangeArrowheads="1"/>
            </p:cNvSpPr>
            <p:nvPr/>
          </p:nvSpPr>
          <p:spPr bwMode="auto">
            <a:xfrm>
              <a:off x="4724885" y="1548006"/>
              <a:ext cx="1807540" cy="95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400" b="1" dirty="0" smtClean="0">
                  <a:solidFill>
                    <a:schemeClr val="bg1"/>
                  </a:solidFill>
                  <a:latin typeface="Arial" pitchFamily="34" charset="0"/>
                </a:rPr>
                <a:t>The model of a distributed computer infrastructure</a:t>
              </a:r>
              <a:endParaRPr lang="ru-RU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8137" name="TextBox 7"/>
            <p:cNvSpPr txBox="1">
              <a:spLocks noChangeArrowheads="1"/>
            </p:cNvSpPr>
            <p:nvPr/>
          </p:nvSpPr>
          <p:spPr bwMode="auto">
            <a:xfrm>
              <a:off x="4568164" y="2734288"/>
              <a:ext cx="1454711" cy="160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ru-RU" sz="1400" b="1" dirty="0" smtClean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The model for detailed investigation and estimation: </a:t>
              </a:r>
              <a:endParaRPr lang="en-US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1" hangingPunct="1">
                <a:buFont typeface="Wingdings" pitchFamily="2" charset="2"/>
                <a:buChar char=""/>
              </a:pPr>
              <a:r>
                <a:rPr lang="en-US" altLang="ru-RU" sz="1400" b="1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Tape robot, </a:t>
              </a:r>
              <a:endParaRPr lang="en-US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1" hangingPunct="1">
                <a:buFont typeface="Wingdings" pitchFamily="2" charset="2"/>
                <a:buChar char=""/>
              </a:pPr>
              <a:r>
                <a:rPr lang="en-US" altLang="ru-RU" sz="1400" b="1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Disk array, </a:t>
              </a:r>
              <a:endParaRPr lang="en-US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1" hangingPunct="1">
                <a:buFont typeface="Wingdings" pitchFamily="2" charset="2"/>
                <a:buChar char=""/>
              </a:pPr>
              <a:r>
                <a:rPr lang="en-US" altLang="ru-RU" sz="1400" b="1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CPU Cluster</a:t>
              </a:r>
              <a:r>
                <a:rPr lang="en-US" altLang="ru-RU" sz="1400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.</a:t>
              </a:r>
              <a:endParaRPr lang="en-US" altLang="ru-RU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22875" y="2558592"/>
              <a:ext cx="2755926" cy="182198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1979613" y="476250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FF00"/>
                </a:solidFill>
              </a:rPr>
              <a:t>Conclusions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49155" name="Объект 1"/>
          <p:cNvSpPr txBox="1">
            <a:spLocks/>
          </p:cNvSpPr>
          <p:nvPr/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The concept of grid perfectly fits the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High-Energy Physics projects,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making possible tremendous amounts of data transfers and job processing.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The JINR Tier-1 site along with the Russia Tier-2 sites gives the possibility for physicists from JINR, member states to fully participate in processing and analysis of the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experimental </a:t>
            </a:r>
            <a:r>
              <a:rPr lang="en-US" altLang="ru-RU" sz="2400" b="1" dirty="0">
                <a:solidFill>
                  <a:schemeClr val="bg1"/>
                </a:solidFill>
                <a:latin typeface="Candara" pitchFamily="34" charset="0"/>
              </a:rPr>
              <a:t>data from LHC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 and other HEP experiments</a:t>
            </a:r>
            <a:r>
              <a:rPr lang="ru-RU" altLang="ru-RU" sz="24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US" altLang="ru-RU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An enormous experience in building and</a:t>
            </a:r>
            <a:r>
              <a:rPr lang="ru-RU" altLang="ru-RU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maintaining big data processing and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storage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center was obtained that can be very useful for the development of large scale projects at JINR and other member states</a:t>
            </a:r>
            <a:r>
              <a:rPr lang="ru-RU" altLang="ru-RU" sz="24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ru-RU" altLang="ru-RU" sz="24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endParaRPr lang="ru-RU" alt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CB34-F8E0-4859-94A0-93C64F04038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Thank you for your</a:t>
            </a:r>
            <a:r>
              <a:rPr lang="ru-RU" altLang="ru-RU" dirty="0" smtClean="0"/>
              <a:t> </a:t>
            </a:r>
            <a:r>
              <a:rPr lang="en-US" altLang="ru-RU" dirty="0" smtClean="0"/>
              <a:t>attention!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7355160" cy="576064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354887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b="1" dirty="0" smtClean="0"/>
              <a:t>Stepping into</a:t>
            </a:r>
            <a:r>
              <a:rPr lang="ru-RU" altLang="ru-RU" b="1" dirty="0" smtClean="0"/>
              <a:t> </a:t>
            </a:r>
            <a:r>
              <a:rPr lang="en-US" altLang="ru-RU" b="1" dirty="0"/>
              <a:t>Big </a:t>
            </a:r>
            <a:r>
              <a:rPr lang="en-US" altLang="ru-RU" b="1" dirty="0" smtClean="0"/>
              <a:t>Data era</a:t>
            </a:r>
            <a:endParaRPr lang="es-E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4071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825" y="5373688"/>
            <a:ext cx="86423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dirty="0" smtClean="0">
                <a:solidFill>
                  <a:schemeClr val="bg1"/>
                </a:solidFill>
                <a:latin typeface="+mj-lt"/>
              </a:rPr>
              <a:t>The comparison plot of the worldwide processed data shows that the amount of data that comes from the LHC fits the term of Big Data</a:t>
            </a:r>
            <a:r>
              <a:rPr lang="ru-RU" altLang="ru-RU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altLang="ru-RU" b="1" dirty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ru-RU" dirty="0" smtClean="0">
                <a:solidFill>
                  <a:schemeClr val="bg1"/>
                </a:solidFill>
                <a:latin typeface="+mj-lt"/>
              </a:rPr>
              <a:t>The expected amount of data received from LHC should become 2.5 times bigger in Run2, that will require the increase in resources and the optimization of their usage.</a:t>
            </a:r>
            <a:r>
              <a:rPr lang="ru-RU" altLang="ru-RU" sz="1400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alt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CB34-F8E0-4859-94A0-93C64F04038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 Local Reconstruction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200400"/>
            <a:ext cx="401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8131"/>
            <a:ext cx="8856984" cy="4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85032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BBD5-DCE6-4B97-A477-87316D7C62A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High multiplicity example - 84 </a:t>
            </a:r>
            <a:r>
              <a:rPr lang="en-US" sz="2800" dirty="0" err="1" smtClean="0"/>
              <a:t>RecHits</a:t>
            </a:r>
            <a:r>
              <a:rPr lang="en-US" sz="2800" dirty="0" smtClean="0"/>
              <a:t> in Chamber   </a:t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734997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Standard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 segments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718533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 segments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6525"/>
            <a:ext cx="2448272" cy="417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78512"/>
            <a:ext cx="2808312" cy="42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34064" y="1416749"/>
            <a:ext cx="266328" cy="4318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11960" y="2845966"/>
            <a:ext cx="100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Muon trajectory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355976" y="2494637"/>
            <a:ext cx="144016" cy="351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>
            <a:off x="4716016" y="3430741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187624" y="3430741"/>
            <a:ext cx="936104" cy="4320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419872" y="2422629"/>
            <a:ext cx="936104" cy="4320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932040" y="3430741"/>
            <a:ext cx="864096" cy="360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7092280" y="2458633"/>
            <a:ext cx="864096" cy="360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BBD5-DCE6-4B97-A477-87316D7C62A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r>
              <a:rPr lang="en-US" sz="4000" dirty="0" smtClean="0"/>
              <a:t>RU </a:t>
            </a:r>
            <a:r>
              <a:rPr lang="en-US" sz="4000" dirty="0" err="1" smtClean="0"/>
              <a:t>algo</a:t>
            </a:r>
            <a:r>
              <a:rPr lang="en-US" sz="4000" dirty="0" smtClean="0"/>
              <a:t> used for GEM detectors in CMS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" y="1367001"/>
            <a:ext cx="86677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>
              <a:defRPr/>
            </a:pPr>
            <a:fld id="{B310BBD5-DCE6-4B97-A477-87316D7C62AA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70"/>
            <a:ext cx="8280920" cy="1143000"/>
          </a:xfrm>
        </p:spPr>
        <p:txBody>
          <a:bodyPr/>
          <a:lstStyle/>
          <a:p>
            <a:r>
              <a:rPr lang="en-US" sz="3600" dirty="0" smtClean="0"/>
              <a:t>Beam momentum estimation procedure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14481" y="1124743"/>
                <a:ext cx="4097479" cy="10569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2138873" rtl="0" eaLnBrk="1" latinLnBrk="0" hangingPunct="1">
                  <a:lnSpc>
                    <a:spcPct val="90000"/>
                  </a:lnSpc>
                  <a:spcBef>
                    <a:spcPts val="2339"/>
                  </a:spcBef>
                  <a:buFont typeface="Arial" panose="020B0604020202020204" pitchFamily="34" charset="0"/>
                  <a:buNone/>
                  <a:defRPr sz="56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69437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467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38873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421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8310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277746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347183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416619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486056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555492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beam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(est)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f>
                      <m:fPr>
                        <m:ctrlPr>
                          <a:rPr lang="mr-IN" sz="320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0.3∗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Bdl</m:t>
                            </m:r>
                          </m:e>
                        </m:nary>
                      </m:num>
                      <m:den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out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200" b="0" i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in</m:t>
                                </m:r>
                              </m:sub>
                            </m:sSub>
                            <m: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1" y="1124743"/>
                <a:ext cx="4097479" cy="1056937"/>
              </a:xfrm>
              <a:prstGeom prst="rect">
                <a:avLst/>
              </a:prstGeom>
              <a:blipFill rotWithShape="1">
                <a:blip r:embed="rId2"/>
                <a:stretch>
                  <a:fillRect l="-19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 bwMode="auto">
              <a:xfrm>
                <a:off x="4219312" y="1095020"/>
                <a:ext cx="4327457" cy="1243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 angle of beam before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magnet (MWPC); </a:t>
                </a:r>
                <a:endPara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𝑜𝑢𝑡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 angles of beam after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magnet (DCH);</a:t>
                </a:r>
                <a:endPara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𝐵𝑑𝑙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- magnet field integral [T*m].</a:t>
                </a:r>
              </a:p>
              <a:p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9312" y="1095020"/>
                <a:ext cx="4327457" cy="1243161"/>
              </a:xfrm>
              <a:prstGeom prst="rect">
                <a:avLst/>
              </a:prstGeom>
              <a:blipFill rotWithShape="1">
                <a:blip r:embed="rId3"/>
                <a:stretch>
                  <a:fillRect l="-9437" t="-1961" r="-2113" b="-4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68805"/>
            <a:ext cx="6771452" cy="30324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02120" y="5589240"/>
                <a:ext cx="4017192" cy="6694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𝑏𝑒𝑎𝑚</m:t>
                          </m:r>
                        </m:sub>
                      </m:sSub>
                      <m:r>
                        <a:rPr lang="ru-RU" i="1">
                          <a:solidFill>
                            <a:schemeClr val="bg1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ru-RU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ru-RU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ru-RU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0" y="5589240"/>
                <a:ext cx="4017192" cy="6694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 bwMode="auto">
              <a:xfrm>
                <a:off x="4644008" y="5373216"/>
                <a:ext cx="3384376" cy="149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 - mass number;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Z - number of protons;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 beam energy per nucleon;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- proton mass.</a:t>
                </a:r>
              </a:p>
              <a:p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5373216"/>
                <a:ext cx="3384376" cy="1498744"/>
              </a:xfrm>
              <a:prstGeom prst="rect">
                <a:avLst/>
              </a:prstGeom>
              <a:blipFill rotWithShape="1">
                <a:blip r:embed="rId6"/>
                <a:stretch>
                  <a:fillRect l="-7207" t="-1220" b="-52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BBD5-DCE6-4B97-A477-87316D7C62A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715375" cy="620713"/>
          </a:xfrm>
        </p:spPr>
        <p:txBody>
          <a:bodyPr lIns="45720" rIns="45720"/>
          <a:lstStyle/>
          <a:p>
            <a:pPr eaLnBrk="1" hangingPunct="1"/>
            <a:r>
              <a:rPr lang="en-US" altLang="ru-RU" sz="3200" b="1" dirty="0" err="1" smtClean="0"/>
              <a:t>LHC</a:t>
            </a:r>
            <a:r>
              <a:rPr lang="en-US" altLang="ru-RU" sz="3200" b="1" dirty="0" smtClean="0"/>
              <a:t> Computing Model</a:t>
            </a:r>
            <a:endParaRPr lang="en-GB" altLang="ru-RU" sz="32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6317673" y="1957417"/>
            <a:ext cx="2826327" cy="4524315"/>
          </a:xfrm>
          <a:prstGeom prst="rect">
            <a:avLst/>
          </a:prstGeom>
          <a:solidFill>
            <a:srgbClr val="000000">
              <a:lumMod val="85000"/>
              <a:lumOff val="1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Tier-0 (CERN):</a:t>
            </a:r>
          </a:p>
          <a:p>
            <a:pPr marL="179388" lvl="1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Data recording</a:t>
            </a:r>
          </a:p>
          <a:p>
            <a:pPr marL="179388" lvl="1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Initial data reconstruction</a:t>
            </a:r>
          </a:p>
          <a:p>
            <a:pPr marL="179388" lvl="1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Data distribution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Tier-1 (11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→</a:t>
            </a:r>
            <a:r>
              <a:rPr lang="ru-RU" b="1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Arial" charset="0"/>
              </a:rPr>
              <a:t>14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</a:rPr>
              <a:t>centres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):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Permanent storage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Re-processing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Analysis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Arial" charset="0"/>
              </a:rPr>
              <a:t>Simulation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Tier-2  (&gt;200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</a:rPr>
              <a:t>centres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):</a:t>
            </a:r>
          </a:p>
          <a:p>
            <a:pPr marL="82550" indent="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Simulation</a:t>
            </a:r>
          </a:p>
          <a:p>
            <a:pPr marL="82550" indent="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End-user analysis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9775" y="931863"/>
            <a:ext cx="6319838" cy="5926137"/>
            <a:chOff x="-19775" y="931863"/>
            <a:chExt cx="6319838" cy="5926137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 flipH="1">
              <a:off x="3827463" y="4219575"/>
              <a:ext cx="4603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3328988" y="6294438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857375" y="3349625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857375" y="3351213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3328988" y="6292850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3328988" y="6292850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19775" y="931863"/>
              <a:ext cx="6319838" cy="5926137"/>
              <a:chOff x="-15875" y="931863"/>
              <a:chExt cx="6319838" cy="592613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75" y="931863"/>
                <a:ext cx="6319838" cy="5926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23250" y="3452899"/>
                <a:ext cx="7033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dirty="0" err="1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Dubna</a:t>
                </a:r>
                <a:r>
                  <a:rPr lang="en-US" sz="8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, </a:t>
                </a:r>
                <a:r>
                  <a:rPr lang="en-US" sz="800" b="1" dirty="0" err="1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JINR</a:t>
                </a:r>
                <a:endParaRPr lang="ru-RU" sz="800" b="1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" name="Овал 4"/>
            <p:cNvSpPr/>
            <p:nvPr/>
          </p:nvSpPr>
          <p:spPr>
            <a:xfrm>
              <a:off x="1658243" y="3068960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01440" y="4310404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92196" y="3764172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69934" y="4861780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694934" y="4089520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132333" y="4570823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2604176" y="2471358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1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496944" cy="1143000"/>
          </a:xfrm>
        </p:spPr>
        <p:txBody>
          <a:bodyPr/>
          <a:lstStyle/>
          <a:p>
            <a:r>
              <a:rPr lang="en-US" sz="2800" dirty="0" smtClean="0"/>
              <a:t>Momentum estimation for particular magnetic field values</a:t>
            </a:r>
            <a:endParaRPr lang="ru-RU" sz="2800" dirty="0"/>
          </a:p>
        </p:txBody>
      </p:sp>
      <p:pic>
        <p:nvPicPr>
          <p:cNvPr id="5" name="Picture 15" descr="C:\Users\Николай\Downloads\momentum_1750A_4_5GeV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46" y="1700808"/>
            <a:ext cx="3691547" cy="40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Николай\Desktop\New Folder (2)\momentum_1500A_4_5G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69436" cy="40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9043" y="468548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1500A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47344" y="468548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1750A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96136" y="3933056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48206" y="4041068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BBD5-DCE6-4B97-A477-87316D7C62A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42350" cy="765175"/>
          </a:xfrm>
        </p:spPr>
        <p:txBody>
          <a:bodyPr/>
          <a:lstStyle/>
          <a:p>
            <a:pPr algn="r"/>
            <a:r>
              <a:rPr lang="en-US" altLang="ru-RU" b="1" dirty="0"/>
              <a:t>Creation of CMS Tier1 in </a:t>
            </a:r>
            <a:r>
              <a:rPr lang="en-US" altLang="ru-RU" b="1" dirty="0" err="1"/>
              <a:t>JINR</a:t>
            </a:r>
            <a:endParaRPr lang="en-US" alt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27684" name="Rectangle 3"/>
          <p:cNvSpPr txBox="1">
            <a:spLocks noChangeArrowheads="1"/>
          </p:cNvSpPr>
          <p:nvPr/>
        </p:nvSpPr>
        <p:spPr bwMode="auto">
          <a:xfrm>
            <a:off x="0" y="1412776"/>
            <a:ext cx="45734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ru-RU" sz="1800" dirty="0"/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Engineering infrastructure (a system of uninterrupted power supply, climate - control);</a:t>
            </a:r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High-speed reliable network infrastructure with a dedicated reserved data link to CERN (</a:t>
            </a:r>
            <a:r>
              <a:rPr lang="en-US" altLang="ru-RU" sz="2000" dirty="0" err="1">
                <a:solidFill>
                  <a:schemeClr val="bg1"/>
                </a:solidFill>
              </a:rPr>
              <a:t>LHCOPN</a:t>
            </a:r>
            <a:r>
              <a:rPr lang="en-US" altLang="ru-RU" sz="2000" dirty="0">
                <a:solidFill>
                  <a:schemeClr val="bg1"/>
                </a:solidFill>
              </a:rPr>
              <a:t>);</a:t>
            </a:r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Computing system and storage system on the basis of disk arrays and tape libraries of high capacity;</a:t>
            </a:r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100% reliability and availability.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81" y="4797152"/>
            <a:ext cx="468052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65" y="1749684"/>
            <a:ext cx="4392488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8533"/>
            <a:ext cx="4040053" cy="184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CB34-F8E0-4859-94A0-93C64F0403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8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82000" cy="762000"/>
          </a:xfrm>
        </p:spPr>
        <p:txBody>
          <a:bodyPr/>
          <a:lstStyle/>
          <a:p>
            <a:pPr algn="r" eaLnBrk="1" hangingPunct="1"/>
            <a:r>
              <a:rPr lang="en-US" altLang="ru-RU" smtClean="0"/>
              <a:t>JINR  Tier-1 Connectivity Scheme</a:t>
            </a:r>
            <a:endParaRPr lang="ru-RU" altLang="ru-RU" smtClean="0"/>
          </a:p>
        </p:txBody>
      </p:sp>
      <p:pic>
        <p:nvPicPr>
          <p:cNvPr id="24580" name="Picture 5" descr="koren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2326"/>
            <a:ext cx="8064896" cy="49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7212012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851025" y="188913"/>
            <a:ext cx="7113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FFFF00"/>
                </a:solidFill>
              </a:rPr>
              <a:t>LHCOPN - The Optical Private Network for the Large Hadron Collider </a:t>
            </a:r>
            <a:endParaRPr lang="ru-RU" altLang="ru-RU" sz="2800" b="1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3"/>
          <p:cNvGrpSpPr>
            <a:grpSpLocks/>
          </p:cNvGrpSpPr>
          <p:nvPr/>
        </p:nvGrpSpPr>
        <p:grpSpPr bwMode="auto">
          <a:xfrm>
            <a:off x="192088" y="130175"/>
            <a:ext cx="8959810" cy="6656388"/>
            <a:chOff x="192995" y="129798"/>
            <a:chExt cx="8958994" cy="6657409"/>
          </a:xfrm>
        </p:grpSpPr>
        <p:pic>
          <p:nvPicPr>
            <p:cNvPr id="28677" name="Рисунок 35" descr="IMG_6425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" r="7625"/>
            <a:stretch>
              <a:fillRect/>
            </a:stretch>
          </p:blipFill>
          <p:spPr bwMode="auto">
            <a:xfrm>
              <a:off x="3658210" y="4160636"/>
              <a:ext cx="3196066" cy="262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Рисунок 36" descr="IMG_6442c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3" t="-1057" r="23994"/>
            <a:stretch>
              <a:fillRect/>
            </a:stretch>
          </p:blipFill>
          <p:spPr bwMode="auto">
            <a:xfrm>
              <a:off x="6886995" y="3520359"/>
              <a:ext cx="2184260" cy="3266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Рисунок 37" descr="IMG_6479c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1802"/>
              <a:ext cx="2245958" cy="337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Рисунок 38" descr="IMG_6395c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363" y="2023780"/>
              <a:ext cx="2225626" cy="149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Рисунок 41" descr="IMG_6387c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263" y="137552"/>
              <a:ext cx="1973267" cy="187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Прямоугольник 42"/>
            <p:cNvSpPr>
              <a:spLocks noChangeArrowheads="1"/>
            </p:cNvSpPr>
            <p:nvPr/>
          </p:nvSpPr>
          <p:spPr bwMode="auto">
            <a:xfrm>
              <a:off x="4191586" y="5074753"/>
              <a:ext cx="1436994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smtClean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Tape Robot</a:t>
              </a:r>
              <a:endParaRPr lang="ru-RU" alt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3" name="Прямоугольник 43"/>
            <p:cNvSpPr>
              <a:spLocks noChangeArrowheads="1"/>
            </p:cNvSpPr>
            <p:nvPr/>
          </p:nvSpPr>
          <p:spPr bwMode="auto">
            <a:xfrm>
              <a:off x="6952751" y="2753017"/>
              <a:ext cx="1902912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800" b="1" dirty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Cooling system</a:t>
              </a:r>
            </a:p>
          </p:txBody>
        </p:sp>
        <p:sp>
          <p:nvSpPr>
            <p:cNvPr id="28684" name="Прямоугольник 44"/>
            <p:cNvSpPr>
              <a:spLocks noChangeArrowheads="1"/>
            </p:cNvSpPr>
            <p:nvPr/>
          </p:nvSpPr>
          <p:spPr bwMode="auto">
            <a:xfrm>
              <a:off x="6942189" y="5087087"/>
              <a:ext cx="2209799" cy="92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800" b="1" dirty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Uninterrupted power 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800" b="1" dirty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supply</a:t>
              </a:r>
            </a:p>
          </p:txBody>
        </p:sp>
        <p:pic>
          <p:nvPicPr>
            <p:cNvPr id="28685" name="Рисунок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46"/>
            <a:stretch>
              <a:fillRect/>
            </a:stretch>
          </p:blipFill>
          <p:spPr bwMode="auto">
            <a:xfrm>
              <a:off x="192995" y="4160636"/>
              <a:ext cx="3393288" cy="262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Прямоугольник 42"/>
            <p:cNvSpPr>
              <a:spLocks noChangeArrowheads="1"/>
            </p:cNvSpPr>
            <p:nvPr/>
          </p:nvSpPr>
          <p:spPr bwMode="auto">
            <a:xfrm>
              <a:off x="1372318" y="4943778"/>
              <a:ext cx="1466934" cy="64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smtClean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Computing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smtClean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elements</a:t>
              </a:r>
              <a:endParaRPr lang="ru-RU" alt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92995" y="129798"/>
              <a:ext cx="5098585" cy="46173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Components of the Tier1 </a:t>
              </a:r>
            </a:p>
          </p:txBody>
        </p:sp>
      </p:grpSp>
      <p:pic>
        <p:nvPicPr>
          <p:cNvPr id="28675" name="Picture 2" descr="C:\Users\kerenkov\Documents\photos\ЛИТ\IMG_6446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74738"/>
            <a:ext cx="44211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>
              <a:defRPr/>
            </a:pPr>
            <a:fld id="{BEAFA040-BBE1-4142-968B-CBF0E46FCF03}" type="slidenum">
              <a:rPr lang="ru-RU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" y="1651000"/>
            <a:ext cx="8439325" cy="386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E253E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5536" y="1651000"/>
            <a:ext cx="3384376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 smtClean="0">
                <a:solidFill>
                  <a:srgbClr val="C00000"/>
                </a:solidFill>
              </a:rPr>
              <a:t>Ma</a:t>
            </a:r>
            <a:r>
              <a:rPr lang="en-US" altLang="ru-RU" b="1" dirty="0">
                <a:solidFill>
                  <a:srgbClr val="C00000"/>
                </a:solidFill>
              </a:rPr>
              <a:t>y</a:t>
            </a:r>
            <a:r>
              <a:rPr lang="en-US" altLang="ru-RU" b="1" dirty="0" smtClean="0">
                <a:solidFill>
                  <a:srgbClr val="C00000"/>
                </a:solidFill>
              </a:rPr>
              <a:t> 201</a:t>
            </a:r>
            <a:r>
              <a:rPr lang="ru-RU" altLang="ru-RU" b="1" dirty="0" smtClean="0">
                <a:solidFill>
                  <a:srgbClr val="C00000"/>
                </a:solidFill>
              </a:rPr>
              <a:t>8</a:t>
            </a:r>
            <a:endParaRPr lang="en-US" altLang="ru-RU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altLang="ru-RU" b="1" dirty="0" smtClean="0">
                <a:solidFill>
                  <a:srgbClr val="C00000"/>
                </a:solidFill>
              </a:rPr>
              <a:t>4520 cores </a:t>
            </a:r>
          </a:p>
          <a:p>
            <a:pPr lvl="1">
              <a:defRPr/>
            </a:pPr>
            <a:r>
              <a:rPr lang="en-US" altLang="ru-RU" b="1" dirty="0">
                <a:solidFill>
                  <a:srgbClr val="C00000"/>
                </a:solidFill>
              </a:rPr>
              <a:t>9</a:t>
            </a:r>
            <a:r>
              <a:rPr lang="en-US" altLang="ru-RU" b="1" dirty="0" smtClean="0">
                <a:solidFill>
                  <a:srgbClr val="C00000"/>
                </a:solidFill>
              </a:rPr>
              <a:t> </a:t>
            </a:r>
            <a:r>
              <a:rPr lang="en-US" altLang="ru-RU" b="1" dirty="0">
                <a:solidFill>
                  <a:srgbClr val="C00000"/>
                </a:solidFill>
              </a:rPr>
              <a:t>PB </a:t>
            </a:r>
            <a:r>
              <a:rPr lang="en-US" altLang="ru-RU" b="1" dirty="0" smtClean="0">
                <a:solidFill>
                  <a:srgbClr val="C00000"/>
                </a:solidFill>
              </a:rPr>
              <a:t>tapes </a:t>
            </a:r>
            <a:r>
              <a:rPr lang="en-US" altLang="ru-RU" b="1" dirty="0">
                <a:solidFill>
                  <a:srgbClr val="C00000"/>
                </a:solidFill>
              </a:rPr>
              <a:t>(IBM </a:t>
            </a:r>
            <a:r>
              <a:rPr lang="ru-RU" altLang="ru-RU" b="1" dirty="0">
                <a:solidFill>
                  <a:srgbClr val="C00000"/>
                </a:solidFill>
              </a:rPr>
              <a:t>TS3500</a:t>
            </a:r>
            <a:r>
              <a:rPr lang="en-US" altLang="ru-RU" b="1" dirty="0">
                <a:solidFill>
                  <a:srgbClr val="C00000"/>
                </a:solidFill>
              </a:rPr>
              <a:t>)</a:t>
            </a:r>
          </a:p>
          <a:p>
            <a:pPr lvl="1">
              <a:defRPr/>
            </a:pPr>
            <a:r>
              <a:rPr lang="en-US" altLang="ru-RU" b="1" dirty="0" smtClean="0">
                <a:solidFill>
                  <a:srgbClr val="C00000"/>
                </a:solidFill>
              </a:rPr>
              <a:t>8,2 </a:t>
            </a:r>
            <a:r>
              <a:rPr lang="en-US" altLang="ru-RU" b="1" dirty="0">
                <a:solidFill>
                  <a:srgbClr val="C00000"/>
                </a:solidFill>
              </a:rPr>
              <a:t>PB </a:t>
            </a:r>
            <a:r>
              <a:rPr lang="en-US" altLang="ru-RU" b="1" dirty="0" smtClean="0">
                <a:solidFill>
                  <a:srgbClr val="C00000"/>
                </a:solidFill>
              </a:rPr>
              <a:t>disk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684366" y="3020759"/>
            <a:ext cx="2200002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b="1" dirty="0" smtClean="0">
                <a:solidFill>
                  <a:schemeClr val="bg1"/>
                </a:solidFill>
              </a:rPr>
              <a:t>Annual increase </a:t>
            </a:r>
            <a:endParaRPr lang="en-US" altLang="ru-RU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ru-RU" altLang="ru-RU" b="1" dirty="0" smtClean="0">
                <a:solidFill>
                  <a:schemeClr val="bg1"/>
                </a:solidFill>
              </a:rPr>
              <a:t>11,5 </a:t>
            </a:r>
            <a:r>
              <a:rPr lang="en-US" altLang="ru-RU" b="1" dirty="0" err="1">
                <a:solidFill>
                  <a:schemeClr val="bg1"/>
                </a:solidFill>
              </a:rPr>
              <a:t>kHS</a:t>
            </a:r>
            <a:r>
              <a:rPr lang="ru-RU" altLang="ru-RU" b="1" dirty="0">
                <a:solidFill>
                  <a:schemeClr val="bg1"/>
                </a:solidFill>
              </a:rPr>
              <a:t>06 </a:t>
            </a:r>
            <a:endParaRPr lang="en-US" altLang="ru-RU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altLang="ru-RU" b="1" dirty="0">
                <a:solidFill>
                  <a:schemeClr val="bg1"/>
                </a:solidFill>
              </a:rPr>
              <a:t>1,6 </a:t>
            </a:r>
            <a:r>
              <a:rPr lang="en-US" altLang="ru-RU" b="1" dirty="0" err="1">
                <a:solidFill>
                  <a:schemeClr val="bg1"/>
                </a:solidFill>
              </a:rPr>
              <a:t>PB</a:t>
            </a:r>
            <a:r>
              <a:rPr lang="en-US" altLang="ru-RU" b="1" dirty="0">
                <a:solidFill>
                  <a:schemeClr val="bg1"/>
                </a:solidFill>
              </a:rPr>
              <a:t> </a:t>
            </a:r>
            <a:r>
              <a:rPr lang="en-US" altLang="ru-RU" b="1" dirty="0" smtClean="0">
                <a:solidFill>
                  <a:schemeClr val="bg1"/>
                </a:solidFill>
              </a:rPr>
              <a:t>tapes</a:t>
            </a:r>
            <a:endParaRPr lang="en-US" altLang="ru-RU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altLang="ru-RU" b="1" dirty="0">
                <a:solidFill>
                  <a:schemeClr val="bg1"/>
                </a:solidFill>
              </a:rPr>
              <a:t>0,9 </a:t>
            </a:r>
            <a:r>
              <a:rPr lang="en-US" altLang="ru-RU" b="1" dirty="0" err="1">
                <a:solidFill>
                  <a:schemeClr val="bg1"/>
                </a:solidFill>
              </a:rPr>
              <a:t>PB</a:t>
            </a:r>
            <a:r>
              <a:rPr lang="en-US" altLang="ru-RU" b="1" dirty="0">
                <a:solidFill>
                  <a:schemeClr val="bg1"/>
                </a:solidFill>
              </a:rPr>
              <a:t> </a:t>
            </a:r>
            <a:r>
              <a:rPr lang="en-US" altLang="ru-RU" b="1" dirty="0" smtClean="0">
                <a:solidFill>
                  <a:schemeClr val="bg1"/>
                </a:solidFill>
              </a:rPr>
              <a:t>disk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81263" y="447055"/>
            <a:ext cx="5099049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Current configuration and plans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3ED1-E2CC-493B-8C9F-80217A1B2CE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20"/>
          <p:cNvGrpSpPr>
            <a:grpSpLocks/>
          </p:cNvGrpSpPr>
          <p:nvPr/>
        </p:nvGrpSpPr>
        <p:grpSpPr bwMode="auto">
          <a:xfrm>
            <a:off x="4071938" y="5060950"/>
            <a:ext cx="2925762" cy="1765300"/>
            <a:chOff x="5577840" y="4512134"/>
            <a:chExt cx="3566160" cy="2436522"/>
          </a:xfrm>
        </p:grpSpPr>
        <p:pic>
          <p:nvPicPr>
            <p:cNvPr id="28715" name="Picture 18" descr="http://lyon2003.healthgrid.org/images/ly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40" y="4512134"/>
              <a:ext cx="3566160" cy="234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6" name="TextBox 19"/>
            <p:cNvSpPr txBox="1">
              <a:spLocks noChangeArrowheads="1"/>
            </p:cNvSpPr>
            <p:nvPr/>
          </p:nvSpPr>
          <p:spPr bwMode="auto">
            <a:xfrm>
              <a:off x="6100283" y="6400877"/>
              <a:ext cx="2360671" cy="54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 sz="2000" b="1">
                  <a:solidFill>
                    <a:srgbClr val="FFFF00"/>
                  </a:solidFill>
                  <a:latin typeface="Arial" pitchFamily="34" charset="0"/>
                </a:rPr>
                <a:t>Lyon/CCIN2P3</a:t>
              </a:r>
            </a:p>
          </p:txBody>
        </p:sp>
      </p:grpSp>
      <p:pic>
        <p:nvPicPr>
          <p:cNvPr id="28676" name="Picture 2" descr="http://www.lsi.upc.es/~aofa05/pictures/barcelon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748213"/>
            <a:ext cx="214471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2500313" y="6286500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ru-RU" sz="2000" b="1">
                <a:solidFill>
                  <a:srgbClr val="FFFF00"/>
                </a:solidFill>
                <a:latin typeface="Arial" pitchFamily="34" charset="0"/>
              </a:rPr>
              <a:t>Barcelona/PIC</a:t>
            </a:r>
          </a:p>
        </p:txBody>
      </p:sp>
      <p:grpSp>
        <p:nvGrpSpPr>
          <p:cNvPr id="28678" name="Group 46"/>
          <p:cNvGrpSpPr>
            <a:grpSpLocks/>
          </p:cNvGrpSpPr>
          <p:nvPr/>
        </p:nvGrpSpPr>
        <p:grpSpPr bwMode="auto">
          <a:xfrm>
            <a:off x="0" y="5075238"/>
            <a:ext cx="2574925" cy="1879600"/>
            <a:chOff x="2599373" y="3101886"/>
            <a:chExt cx="3359467" cy="2817418"/>
          </a:xfrm>
        </p:grpSpPr>
        <p:pic>
          <p:nvPicPr>
            <p:cNvPr id="28713" name="Picture 33" descr="http://www.clusterforum.org/images/karlsruhe/FZK_LUFT_mi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373" y="3101886"/>
              <a:ext cx="3359467" cy="267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4" name="TextBox 44"/>
            <p:cNvSpPr txBox="1">
              <a:spLocks noChangeArrowheads="1"/>
            </p:cNvSpPr>
            <p:nvPr/>
          </p:nvSpPr>
          <p:spPr bwMode="auto">
            <a:xfrm>
              <a:off x="3368040" y="5227318"/>
              <a:ext cx="1646362" cy="6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>
                  <a:solidFill>
                    <a:srgbClr val="FFFF00"/>
                  </a:solidFill>
                  <a:latin typeface="Arial" pitchFamily="34" charset="0"/>
                </a:rPr>
                <a:t>De-FZK</a:t>
              </a:r>
            </a:p>
          </p:txBody>
        </p:sp>
      </p:grpSp>
      <p:grpSp>
        <p:nvGrpSpPr>
          <p:cNvPr id="28679" name="Group 39"/>
          <p:cNvGrpSpPr>
            <a:grpSpLocks/>
          </p:cNvGrpSpPr>
          <p:nvPr/>
        </p:nvGrpSpPr>
        <p:grpSpPr bwMode="auto">
          <a:xfrm>
            <a:off x="0" y="3571875"/>
            <a:ext cx="2336800" cy="2009775"/>
            <a:chOff x="3300413" y="2512730"/>
            <a:chExt cx="2835696" cy="2297244"/>
          </a:xfrm>
        </p:grpSpPr>
        <p:pic>
          <p:nvPicPr>
            <p:cNvPr id="28711" name="Picture 29" descr="http://www-lc.fnal.gov/lcws2000/fnal99_906_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413" y="2512730"/>
              <a:ext cx="2810827" cy="224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2" name="TextBox 38"/>
            <p:cNvSpPr txBox="1">
              <a:spLocks noChangeArrowheads="1"/>
            </p:cNvSpPr>
            <p:nvPr/>
          </p:nvSpPr>
          <p:spPr bwMode="auto">
            <a:xfrm>
              <a:off x="4312920" y="4282440"/>
              <a:ext cx="1823189" cy="5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>
                  <a:solidFill>
                    <a:srgbClr val="FFFF00"/>
                  </a:solidFill>
                  <a:latin typeface="Arial" pitchFamily="34" charset="0"/>
                </a:rPr>
                <a:t>US-FNAL</a:t>
              </a:r>
            </a:p>
          </p:txBody>
        </p:sp>
      </p:grpSp>
      <p:grpSp>
        <p:nvGrpSpPr>
          <p:cNvPr id="28680" name="Group 38"/>
          <p:cNvGrpSpPr>
            <a:grpSpLocks/>
          </p:cNvGrpSpPr>
          <p:nvPr/>
        </p:nvGrpSpPr>
        <p:grpSpPr bwMode="auto">
          <a:xfrm>
            <a:off x="0" y="1889125"/>
            <a:ext cx="1768475" cy="1812925"/>
            <a:chOff x="0" y="1889760"/>
            <a:chExt cx="1539875" cy="1609725"/>
          </a:xfrm>
        </p:grpSpPr>
        <p:pic>
          <p:nvPicPr>
            <p:cNvPr id="28709" name="Picture 10" descr="Canad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9760"/>
              <a:ext cx="1539875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0" name="TextBox 11"/>
            <p:cNvSpPr txBox="1">
              <a:spLocks noChangeArrowheads="1"/>
            </p:cNvSpPr>
            <p:nvPr/>
          </p:nvSpPr>
          <p:spPr bwMode="auto">
            <a:xfrm>
              <a:off x="186583" y="2242135"/>
              <a:ext cx="920107" cy="573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>
                  <a:solidFill>
                    <a:srgbClr val="FFFF00"/>
                  </a:solidFill>
                  <a:latin typeface="Arial" pitchFamily="34" charset="0"/>
                </a:rPr>
                <a:t>Ca-</a:t>
              </a:r>
              <a:br>
                <a:rPr lang="en-GB" altLang="ru-RU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GB" altLang="ru-RU">
                  <a:solidFill>
                    <a:srgbClr val="FFFF00"/>
                  </a:solidFill>
                  <a:latin typeface="Arial" pitchFamily="34" charset="0"/>
                </a:rPr>
                <a:t>TRIUMF</a:t>
              </a:r>
            </a:p>
          </p:txBody>
        </p:sp>
      </p:grpSp>
      <p:grpSp>
        <p:nvGrpSpPr>
          <p:cNvPr id="28681" name="Group 26"/>
          <p:cNvGrpSpPr>
            <a:grpSpLocks/>
          </p:cNvGrpSpPr>
          <p:nvPr/>
        </p:nvGrpSpPr>
        <p:grpSpPr bwMode="auto">
          <a:xfrm>
            <a:off x="6215063" y="1071563"/>
            <a:ext cx="2928937" cy="3141662"/>
            <a:chOff x="5983391" y="1133118"/>
            <a:chExt cx="3160609" cy="3459469"/>
          </a:xfrm>
        </p:grpSpPr>
        <p:pic>
          <p:nvPicPr>
            <p:cNvPr id="28707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391" y="1133118"/>
              <a:ext cx="3160609" cy="333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8" name="TextBox 25"/>
            <p:cNvSpPr txBox="1">
              <a:spLocks noChangeArrowheads="1"/>
            </p:cNvSpPr>
            <p:nvPr/>
          </p:nvSpPr>
          <p:spPr bwMode="auto">
            <a:xfrm>
              <a:off x="7239000" y="4084320"/>
              <a:ext cx="1140287" cy="50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>
                  <a:solidFill>
                    <a:srgbClr val="FFFF00"/>
                  </a:solidFill>
                  <a:latin typeface="Arial" pitchFamily="34" charset="0"/>
                </a:rPr>
                <a:t>NDGF</a:t>
              </a:r>
            </a:p>
          </p:txBody>
        </p:sp>
      </p:grpSp>
      <p:grpSp>
        <p:nvGrpSpPr>
          <p:cNvPr id="28682" name="Group 5"/>
          <p:cNvGrpSpPr>
            <a:grpSpLocks/>
          </p:cNvGrpSpPr>
          <p:nvPr/>
        </p:nvGrpSpPr>
        <p:grpSpPr bwMode="auto">
          <a:xfrm>
            <a:off x="2843213" y="2492375"/>
            <a:ext cx="3241675" cy="2376488"/>
            <a:chOff x="0" y="0"/>
            <a:chExt cx="3455140" cy="2363677"/>
          </a:xfrm>
        </p:grpSpPr>
        <p:pic>
          <p:nvPicPr>
            <p:cNvPr id="28705" name="Picture 2" descr="http://nfajw.files.wordpress.com/2008/09/cern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55140" cy="236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6" name="TextBox 4"/>
            <p:cNvSpPr txBox="1">
              <a:spLocks noChangeArrowheads="1"/>
            </p:cNvSpPr>
            <p:nvPr/>
          </p:nvSpPr>
          <p:spPr bwMode="auto">
            <a:xfrm>
              <a:off x="952617" y="1817363"/>
              <a:ext cx="1118437" cy="45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>
                  <a:solidFill>
                    <a:srgbClr val="FFFF00"/>
                  </a:solidFill>
                  <a:latin typeface="Arial" pitchFamily="34" charset="0"/>
                </a:rPr>
                <a:t>CERN</a:t>
              </a:r>
            </a:p>
          </p:txBody>
        </p:sp>
      </p:grpSp>
      <p:sp>
        <p:nvSpPr>
          <p:cNvPr id="28683" name="AutoShape 14" descr="City of Lyon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84" name="AutoShape 16" descr="City of Lyon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685" name="Group 42"/>
          <p:cNvGrpSpPr>
            <a:grpSpLocks/>
          </p:cNvGrpSpPr>
          <p:nvPr/>
        </p:nvGrpSpPr>
        <p:grpSpPr bwMode="auto">
          <a:xfrm>
            <a:off x="1571625" y="0"/>
            <a:ext cx="2690020" cy="1754189"/>
            <a:chOff x="5958839" y="-1081294"/>
            <a:chExt cx="3185161" cy="2364276"/>
          </a:xfrm>
        </p:grpSpPr>
        <p:pic>
          <p:nvPicPr>
            <p:cNvPr id="28703" name="Picture 31" descr="http://upload.wikimedia.org/wikipedia/commons/2/2f/BrookhavenNationalLaboratoryAerialView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839" y="-1081294"/>
              <a:ext cx="3185161" cy="22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4" name="TextBox 41"/>
            <p:cNvSpPr txBox="1">
              <a:spLocks noChangeArrowheads="1"/>
            </p:cNvSpPr>
            <p:nvPr/>
          </p:nvSpPr>
          <p:spPr bwMode="auto">
            <a:xfrm>
              <a:off x="6771501" y="731632"/>
              <a:ext cx="1466125" cy="55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>
                  <a:solidFill>
                    <a:srgbClr val="FFFF00"/>
                  </a:solidFill>
                  <a:latin typeface="Arial" pitchFamily="34" charset="0"/>
                </a:rPr>
                <a:t>US-BNL</a:t>
              </a:r>
            </a:p>
          </p:txBody>
        </p:sp>
      </p:grpSp>
      <p:grpSp>
        <p:nvGrpSpPr>
          <p:cNvPr id="28686" name="Group 36"/>
          <p:cNvGrpSpPr>
            <a:grpSpLocks/>
          </p:cNvGrpSpPr>
          <p:nvPr/>
        </p:nvGrpSpPr>
        <p:grpSpPr bwMode="auto">
          <a:xfrm>
            <a:off x="6357938" y="4357688"/>
            <a:ext cx="2786062" cy="2274887"/>
            <a:chOff x="2315901" y="2621280"/>
            <a:chExt cx="2995726" cy="2351958"/>
          </a:xfrm>
        </p:grpSpPr>
        <p:pic>
          <p:nvPicPr>
            <p:cNvPr id="28701" name="Picture 27" descr="http://www.scitech.ac.uk/resources/image/06EC3818_100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901" y="2621280"/>
              <a:ext cx="2995726" cy="227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2" name="TextBox 35"/>
            <p:cNvSpPr txBox="1">
              <a:spLocks noChangeArrowheads="1"/>
            </p:cNvSpPr>
            <p:nvPr/>
          </p:nvSpPr>
          <p:spPr bwMode="auto">
            <a:xfrm>
              <a:off x="3108960" y="4495800"/>
              <a:ext cx="1413734" cy="47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 sz="2400">
                  <a:solidFill>
                    <a:srgbClr val="FFFF00"/>
                  </a:solidFill>
                  <a:latin typeface="Arial" pitchFamily="34" charset="0"/>
                </a:rPr>
                <a:t>UK-RAL</a:t>
              </a:r>
            </a:p>
          </p:txBody>
        </p:sp>
      </p:grpSp>
      <p:sp>
        <p:nvSpPr>
          <p:cNvPr id="28688" name="Date Placeholder 39"/>
          <p:cNvSpPr txBox="1">
            <a:spLocks noGrp="1"/>
          </p:cNvSpPr>
          <p:nvPr/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9B9A98"/>
                </a:solidFill>
                <a:latin typeface="Arial" pitchFamily="34" charset="0"/>
              </a:rPr>
              <a:t>26 June 2009</a:t>
            </a:r>
            <a:endParaRPr lang="en-GB" altLang="ru-RU" sz="1400">
              <a:solidFill>
                <a:srgbClr val="9B9A98"/>
              </a:solidFill>
              <a:latin typeface="Arial" pitchFamily="34" charset="0"/>
            </a:endParaRPr>
          </a:p>
        </p:txBody>
      </p:sp>
      <p:grpSp>
        <p:nvGrpSpPr>
          <p:cNvPr id="28689" name="Group 29"/>
          <p:cNvGrpSpPr>
            <a:grpSpLocks/>
          </p:cNvGrpSpPr>
          <p:nvPr/>
        </p:nvGrpSpPr>
        <p:grpSpPr bwMode="auto">
          <a:xfrm>
            <a:off x="4139952" y="0"/>
            <a:ext cx="2088232" cy="1754189"/>
            <a:chOff x="0" y="2778297"/>
            <a:chExt cx="3139440" cy="2085486"/>
          </a:xfrm>
        </p:grpSpPr>
        <p:pic>
          <p:nvPicPr>
            <p:cNvPr id="28697" name="Picture 23" descr="http://weblogs.mozillazine.org/asa/amsterdam_00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297"/>
              <a:ext cx="3139440" cy="208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TextBox 28"/>
            <p:cNvSpPr txBox="1">
              <a:spLocks noChangeArrowheads="1"/>
            </p:cNvSpPr>
            <p:nvPr/>
          </p:nvSpPr>
          <p:spPr bwMode="auto">
            <a:xfrm>
              <a:off x="0" y="4511040"/>
              <a:ext cx="3051867" cy="33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 sz="1100">
                  <a:solidFill>
                    <a:srgbClr val="FFFF00"/>
                  </a:solidFill>
                  <a:latin typeface="Arial" pitchFamily="34" charset="0"/>
                </a:rPr>
                <a:t>Amsterdam/NIKHEF-SARA</a:t>
              </a:r>
            </a:p>
          </p:txBody>
        </p:sp>
      </p:grpSp>
      <p:grpSp>
        <p:nvGrpSpPr>
          <p:cNvPr id="28690" name="Group 23"/>
          <p:cNvGrpSpPr>
            <a:grpSpLocks/>
          </p:cNvGrpSpPr>
          <p:nvPr/>
        </p:nvGrpSpPr>
        <p:grpSpPr bwMode="auto">
          <a:xfrm>
            <a:off x="6215063" y="0"/>
            <a:ext cx="2928937" cy="1988840"/>
            <a:chOff x="5593080" y="0"/>
            <a:chExt cx="3550920" cy="2352154"/>
          </a:xfrm>
        </p:grpSpPr>
        <p:pic>
          <p:nvPicPr>
            <p:cNvPr id="28695" name="Picture 20" descr="http://dis2001.bo.infn.it/bologna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080" y="0"/>
              <a:ext cx="3550920" cy="233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Box 22"/>
            <p:cNvSpPr txBox="1">
              <a:spLocks noChangeArrowheads="1"/>
            </p:cNvSpPr>
            <p:nvPr/>
          </p:nvSpPr>
          <p:spPr bwMode="auto">
            <a:xfrm>
              <a:off x="6553200" y="1905000"/>
              <a:ext cx="2379787" cy="44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ru-RU">
                  <a:solidFill>
                    <a:srgbClr val="FFFF00"/>
                  </a:solidFill>
                  <a:latin typeface="Arial" pitchFamily="34" charset="0"/>
                </a:rPr>
                <a:t>Bologna/CNAF</a:t>
              </a:r>
            </a:p>
          </p:txBody>
        </p:sp>
      </p:grpSp>
      <p:pic>
        <p:nvPicPr>
          <p:cNvPr id="28691" name="Picture 10" descr="Adm-pan-n-cut"/>
          <p:cNvPicPr>
            <a:picLocks noChangeAspect="1" noChangeArrowheads="1"/>
          </p:cNvPicPr>
          <p:nvPr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647825"/>
            <a:ext cx="2282825" cy="1355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Прямоугольник 1"/>
          <p:cNvSpPr>
            <a:spLocks noChangeArrowheads="1"/>
          </p:cNvSpPr>
          <p:nvPr/>
        </p:nvSpPr>
        <p:spPr bwMode="auto">
          <a:xfrm rot="10800000" flipV="1">
            <a:off x="323850" y="1052513"/>
            <a:ext cx="113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Russia:</a:t>
            </a:r>
          </a:p>
          <a:p>
            <a:pPr algn="ctr" eaLnBrk="1" hangingPunct="1"/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NRC KI 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94" name="Прямоугольник 1"/>
          <p:cNvSpPr>
            <a:spLocks noChangeArrowheads="1"/>
          </p:cNvSpPr>
          <p:nvPr/>
        </p:nvSpPr>
        <p:spPr bwMode="auto">
          <a:xfrm>
            <a:off x="3059113" y="2636838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JINR 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FA040-BBE1-4142-968B-CBF0E46FCF0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508171-41B7-4922-A65E-723FBB8EA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30518</TotalTime>
  <Words>1119</Words>
  <Application>Microsoft Office PowerPoint</Application>
  <PresentationFormat>Экран (4:3)</PresentationFormat>
  <Paragraphs>190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Презентация2</vt:lpstr>
      <vt:lpstr>Grid technologies in High-Energy Physics experiments</vt:lpstr>
      <vt:lpstr>Презентация PowerPoint</vt:lpstr>
      <vt:lpstr>LHC Computing Model</vt:lpstr>
      <vt:lpstr>Creation of CMS Tier1 in JINR</vt:lpstr>
      <vt:lpstr>JINR  Tier-1 Connectivity Scheme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JINR Tier-1 &amp; Tier-2 monitoring system</vt:lpstr>
      <vt:lpstr>Презентация PowerPoint</vt:lpstr>
      <vt:lpstr>JINR LIT CMS group Cathode Strip Chambers (CSC) </vt:lpstr>
      <vt:lpstr>JINR LIT CMS group Development of a new CSC segment building algorithm </vt:lpstr>
      <vt:lpstr>Baryonic Matter at Nuclotron </vt:lpstr>
      <vt:lpstr>Презентация PowerPoint</vt:lpstr>
      <vt:lpstr>Презентация PowerPoint</vt:lpstr>
      <vt:lpstr>Thank you for your attention!</vt:lpstr>
      <vt:lpstr>Back-up slides</vt:lpstr>
      <vt:lpstr>Stepping into Big Data era</vt:lpstr>
      <vt:lpstr>CSC Local Reconstruction</vt:lpstr>
      <vt:lpstr>High multiplicity example - 84 RecHits in Chamber    </vt:lpstr>
      <vt:lpstr>RU algo used for GEM detectors in CMS</vt:lpstr>
      <vt:lpstr>Beam momentum estimation procedure</vt:lpstr>
      <vt:lpstr>Momentum estimation for particular magnetic field values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Николай Войтишин</cp:lastModifiedBy>
  <cp:revision>158</cp:revision>
  <dcterms:created xsi:type="dcterms:W3CDTF">2015-03-22T06:29:21Z</dcterms:created>
  <dcterms:modified xsi:type="dcterms:W3CDTF">2018-05-24T21:48:58Z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TC024835759991</vt:lpwstr>
  </property>
</Properties>
</file>