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9.xml.rels" ContentType="application/vnd.openxmlformats-package.relationships+xml"/>
  <Override PartName="/ppt/notesSlides/notesSlide9.xml" ContentType="application/vnd.openxmlformats-officedocument.presentationml.notesSlide+xml"/>
  <Override PartName="/ppt/media/image84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36.gif" ContentType="image/gif"/>
  <Override PartName="/ppt/media/image23.gif" ContentType="image/gif"/>
  <Override PartName="/ppt/media/image22.gif" ContentType="image/gif"/>
  <Override PartName="/ppt/media/image21.gif" ContentType="image/gif"/>
  <Override PartName="/ppt/media/image20.gif" ContentType="image/gif"/>
  <Override PartName="/ppt/media/image3.gif" ContentType="image/gif"/>
  <Override PartName="/ppt/media/image45.png" ContentType="image/png"/>
  <Override PartName="/ppt/media/image6.png" ContentType="image/png"/>
  <Override PartName="/ppt/media/image5.png" ContentType="image/png"/>
  <Override PartName="/ppt/media/image85.png" ContentType="image/png"/>
  <Override PartName="/ppt/media/image4.png" ContentType="image/png"/>
  <Override PartName="/ppt/media/image82.png" ContentType="image/png"/>
  <Override PartName="/ppt/media/image1.png" ContentType="image/png"/>
  <Override PartName="/ppt/media/image83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35.png" ContentType="image/png"/>
  <Override PartName="/ppt/media/image10.png" ContentType="image/png"/>
  <Override PartName="/ppt/media/image73.gif" ContentType="image/gif"/>
  <Override PartName="/ppt/media/image34.png" ContentType="image/png"/>
  <Override PartName="/ppt/media/image72.gif" ContentType="image/gif"/>
  <Override PartName="/ppt/media/image33.png" ContentType="image/png"/>
  <Override PartName="/ppt/media/image71.gif" ContentType="image/gif"/>
  <Override PartName="/ppt/media/image32.png" ContentType="image/png"/>
  <Override PartName="/ppt/media/image57.png" ContentType="image/png"/>
  <Override PartName="/ppt/media/image70.gif" ContentType="image/gif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29.png" ContentType="image/png"/>
  <Override PartName="/ppt/media/image67.gif" ContentType="image/gif"/>
  <Override PartName="/ppt/media/image28.png" ContentType="image/png"/>
  <Override PartName="/ppt/media/image66.gif" ContentType="image/gif"/>
  <Override PartName="/ppt/media/image27.png" ContentType="image/png"/>
  <Override PartName="/ppt/media/image65.gif" ContentType="image/gif"/>
  <Override PartName="/ppt/media/image26.png" ContentType="image/png"/>
  <Override PartName="/ppt/media/image64.gif" ContentType="image/gif"/>
  <Override PartName="/ppt/media/image25.png" ContentType="image/png"/>
  <Override PartName="/ppt/media/image63.gif" ContentType="image/gif"/>
  <Override PartName="/ppt/media/image24.png" ContentType="image/png"/>
  <Override PartName="/ppt/media/image49.png" ContentType="image/png"/>
  <Override PartName="/ppt/media/image62.gif" ContentType="image/gif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54.gif" ContentType="image/gif"/>
  <Override PartName="/ppt/media/image11.png" ContentType="image/png"/>
  <Override PartName="/ppt/media/image12.png" ContentType="image/png"/>
  <Override PartName="/ppt/media/image37.png" ContentType="image/png"/>
  <Override PartName="/ppt/media/image13.png" ContentType="image/png"/>
  <Override PartName="/ppt/media/image38.png" ContentType="image/png"/>
  <Override PartName="/ppt/media/image14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7.png" ContentType="image/png"/>
  <Override PartName="/ppt/media/image60.gif" ContentType="image/gif"/>
  <Override PartName="/ppt/media/image48.png" ContentType="image/png"/>
  <Override PartName="/ppt/media/image61.gif" ContentType="image/gif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png" ContentType="image/png"/>
  <Override PartName="/ppt/media/image77.png" ContentType="image/png"/>
  <Override PartName="/ppt/media/image53.png" ContentType="image/png"/>
  <Override PartName="/ppt/media/image78.png" ContentType="image/png"/>
  <Override PartName="/ppt/media/image58.gif" ContentType="image/gif"/>
  <Override PartName="/ppt/media/image59.gif" ContentType="image/gif"/>
  <Override PartName="/ppt/media/image68.gif" ContentType="image/gif"/>
  <Override PartName="/ppt/media/image69.gif" ContentType="image/gif"/>
  <Override PartName="/ppt/media/image74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600" spc="-1" strike="noStrike">
                <a:solidFill>
                  <a:srgbClr val="2f2b20"/>
                </a:solidFill>
                <a:latin typeface="Calibri"/>
              </a:rPr>
              <a:t>Click to move the slide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A6C237D-8A38-428D-9A59-E6E5D068530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50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74388C-A932-40A6-926E-B220B55F802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03372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61024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03372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61024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03372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61024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03372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61024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03372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610240" y="16002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03372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5610240" y="4107600"/>
            <a:ext cx="245340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ru-RU" sz="6600" spc="-97" strike="noStrike">
                <a:solidFill>
                  <a:srgbClr val="675e47"/>
                </a:solidFill>
                <a:latin typeface="Cambria"/>
              </a:rPr>
              <a:t>Образец заголовка</a:t>
            </a:r>
            <a:endParaRPr b="0" lang="ru-RU" sz="6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559A163-4565-461D-BE28-F0B7CAE2C533}" type="datetime1">
              <a:rPr b="0" lang="en-US" sz="1200" spc="-1" strike="noStrike">
                <a:solidFill>
                  <a:srgbClr val="dfdcb7"/>
                </a:solidFill>
                <a:latin typeface="Calibri"/>
              </a:rPr>
              <a:t>10/25/2018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D590B7D5-E247-4AD4-847A-29A5006C590B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Click to edit the outline text format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2f2b20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rgbClr val="2f2b2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2f2b20"/>
                </a:solidFill>
                <a:latin typeface="Calibri"/>
              </a:rPr>
              <a:t>Third Outline Level</a:t>
            </a:r>
            <a:endParaRPr b="0" lang="ru-RU" sz="1600" spc="-1" strike="noStrike">
              <a:solidFill>
                <a:srgbClr val="2f2b2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2f2b20"/>
                </a:solidFill>
                <a:latin typeface="Calibri"/>
              </a:rPr>
              <a:t>Fourth Outline Level</a:t>
            </a:r>
            <a:endParaRPr b="0" lang="ru-RU" sz="1400" spc="-1" strike="noStrike">
              <a:solidFill>
                <a:srgbClr val="2f2b2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Образец заголовка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Образец текста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f2b2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2f2b20"/>
              </a:solidFill>
              <a:latin typeface="Calibri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f2b2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2f2b20"/>
              </a:solidFill>
              <a:latin typeface="Calibri"/>
            </a:endParaRPr>
          </a:p>
          <a:p>
            <a:pPr lvl="4" marL="1554480" indent="-22824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2f2b20"/>
                </a:solidFill>
                <a:latin typeface="Calibri"/>
              </a:rPr>
              <a:t>Пятый уровень</a:t>
            </a:r>
            <a:endParaRPr b="0" lang="ru-RU" sz="14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D573D7A-8659-4326-A4EB-34997BFE0816}" type="datetime1">
              <a:rPr b="0" lang="en-US" sz="1200" spc="-1" strike="noStrike">
                <a:solidFill>
                  <a:srgbClr val="dfdcb7"/>
                </a:solidFill>
                <a:latin typeface="Calibri"/>
              </a:rPr>
              <a:t>10/25/2018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457DCD7C-57B7-412B-87B7-23F0E188341E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Образец заголовка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F5CC19A-4366-477A-82CD-599A626DBCC5}" type="datetime1">
              <a:rPr b="0" lang="en-US" sz="1200" spc="-1" strike="noStrike">
                <a:solidFill>
                  <a:srgbClr val="dfdcb7"/>
                </a:solidFill>
                <a:latin typeface="Calibri"/>
              </a:rPr>
              <a:t>10/25/2018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0EB435C-9039-4B23-B4F1-FD2086EA3D4A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Click to edit the outline text format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2f2b20"/>
                </a:solidFill>
                <a:latin typeface="Calibri"/>
              </a:rPr>
              <a:t>Second Outline Level</a:t>
            </a:r>
            <a:endParaRPr b="0" lang="ru-RU" sz="1800" spc="-1" strike="noStrike">
              <a:solidFill>
                <a:srgbClr val="2f2b2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2f2b20"/>
                </a:solidFill>
                <a:latin typeface="Calibri"/>
              </a:rPr>
              <a:t>Third Outline Level</a:t>
            </a:r>
            <a:endParaRPr b="0" lang="ru-RU" sz="1600" spc="-1" strike="noStrike">
              <a:solidFill>
                <a:srgbClr val="2f2b2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2f2b20"/>
                </a:solidFill>
                <a:latin typeface="Calibri"/>
              </a:rPr>
              <a:t>Fourth Outline Level</a:t>
            </a:r>
            <a:endParaRPr b="0" lang="ru-RU" sz="1400" spc="-1" strike="noStrike">
              <a:solidFill>
                <a:srgbClr val="2f2b2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gif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gif"/><Relationship Id="rId2" Type="http://schemas.openxmlformats.org/officeDocument/2006/relationships/image" Target="../media/image59.gif"/><Relationship Id="rId3" Type="http://schemas.openxmlformats.org/officeDocument/2006/relationships/image" Target="../media/image60.gif"/><Relationship Id="rId4" Type="http://schemas.openxmlformats.org/officeDocument/2006/relationships/image" Target="../media/image61.gif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2.gif"/><Relationship Id="rId2" Type="http://schemas.openxmlformats.org/officeDocument/2006/relationships/image" Target="../media/image63.gif"/><Relationship Id="rId3" Type="http://schemas.openxmlformats.org/officeDocument/2006/relationships/image" Target="../media/image64.gif"/><Relationship Id="rId4" Type="http://schemas.openxmlformats.org/officeDocument/2006/relationships/image" Target="../media/image65.gif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6.gif"/><Relationship Id="rId2" Type="http://schemas.openxmlformats.org/officeDocument/2006/relationships/image" Target="../media/image67.gif"/><Relationship Id="rId3" Type="http://schemas.openxmlformats.org/officeDocument/2006/relationships/image" Target="../media/image68.gif"/><Relationship Id="rId4" Type="http://schemas.openxmlformats.org/officeDocument/2006/relationships/image" Target="../media/image69.gi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0.gif"/><Relationship Id="rId2" Type="http://schemas.openxmlformats.org/officeDocument/2006/relationships/image" Target="../media/image71.gif"/><Relationship Id="rId3" Type="http://schemas.openxmlformats.org/officeDocument/2006/relationships/image" Target="../media/image72.gif"/><Relationship Id="rId4" Type="http://schemas.openxmlformats.org/officeDocument/2006/relationships/image" Target="../media/image73.gif"/><Relationship Id="rId5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22280" y="39751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 </a:t>
            </a: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Charged Particle Trajectory Reconstruction Algorithms for Cathode Strip Chambers of the CMS Experiment</a:t>
            </a:r>
            <a:br/>
            <a:br/>
            <a:br/>
            <a:r>
              <a:rPr b="0" lang="ru-RU" sz="2800" spc="-97" strike="noStrike">
                <a:solidFill>
                  <a:srgbClr val="675e47"/>
                </a:solidFill>
                <a:latin typeface="Cambria"/>
              </a:rPr>
              <a:t>Vladimir Palichik, </a:t>
            </a:r>
            <a:r>
              <a:rPr b="0" lang="ru-RU" sz="2800" spc="-97" strike="noStrike" u="sng">
                <a:solidFill>
                  <a:srgbClr val="675e47"/>
                </a:solidFill>
                <a:uFillTx/>
                <a:latin typeface="Cambria"/>
              </a:rPr>
              <a:t>Nikolay Voytishin</a:t>
            </a:r>
            <a:br/>
            <a:r>
              <a:rPr b="0" lang="ru-RU" sz="2800" spc="-97" strike="noStrike">
                <a:solidFill>
                  <a:srgbClr val="675e47"/>
                </a:solidFill>
                <a:latin typeface="Cambria"/>
              </a:rPr>
              <a:t>JINR(Dubna) </a:t>
            </a:r>
            <a:br/>
            <a:endParaRPr b="0" lang="ru-RU" sz="28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2556000" y="4365720"/>
            <a:ext cx="4032000" cy="21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ROLCG-2018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Cluj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2018-10-19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443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2970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5" descr=""/>
          <p:cNvPicPr/>
          <p:nvPr/>
        </p:nvPicPr>
        <p:blipFill>
          <a:blip r:embed="rId1"/>
          <a:stretch/>
        </p:blipFill>
        <p:spPr>
          <a:xfrm>
            <a:off x="135000" y="68760"/>
            <a:ext cx="1422000" cy="142200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2"/>
          <a:stretch/>
        </p:blipFill>
        <p:spPr>
          <a:xfrm>
            <a:off x="6444360" y="160200"/>
            <a:ext cx="1872000" cy="123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1320" y="116640"/>
            <a:ext cx="871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RU algorithm used for GEM detectors in CMS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31320" y="1366920"/>
            <a:ext cx="8667360" cy="5476680"/>
          </a:xfrm>
          <a:prstGeom prst="rect">
            <a:avLst/>
          </a:prstGeom>
          <a:ln>
            <a:noFill/>
          </a:ln>
        </p:spPr>
      </p:pic>
      <p:sp>
        <p:nvSpPr>
          <p:cNvPr id="225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83679B1-3F17-4EB9-9FFA-061B271AE940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79640" y="12240"/>
            <a:ext cx="835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Local Segment Reconstruction Summary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228240" algn="just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The new algorithm shows a </a:t>
            </a:r>
            <a:r>
              <a:rPr b="0" lang="ru-RU" sz="2200" spc="-1" strike="noStrike">
                <a:solidFill>
                  <a:srgbClr val="ff0000"/>
                </a:solidFill>
                <a:latin typeface="Calibri"/>
              </a:rPr>
              <a:t>better performance 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for all types of CMS data;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 algn="just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The RU algorithm </a:t>
            </a:r>
            <a:r>
              <a:rPr b="0" lang="ru-RU" sz="2200" spc="-1" strike="noStrike">
                <a:solidFill>
                  <a:srgbClr val="ff0000"/>
                </a:solidFill>
                <a:latin typeface="Calibri"/>
              </a:rPr>
              <a:t>was implemented 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in the official CMS software in 2016;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 algn="just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It was adopted for segment reconstruction in the </a:t>
            </a:r>
            <a:r>
              <a:rPr b="0" lang="ru-RU" sz="2200" spc="-1" strike="noStrike">
                <a:solidFill>
                  <a:srgbClr val="ff0000"/>
                </a:solidFill>
                <a:latin typeface="Calibri"/>
              </a:rPr>
              <a:t>GEM detectors 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of the CMS muon system;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 algn="just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It </a:t>
            </a:r>
            <a:r>
              <a:rPr b="0" lang="ru-RU" sz="2200" spc="-1" strike="noStrike">
                <a:solidFill>
                  <a:srgbClr val="ff0000"/>
                </a:solidFill>
                <a:latin typeface="Calibri"/>
              </a:rPr>
              <a:t>became the default 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segment reconstruction algorithm starting with 2017 data-tacking period of the LHC;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 algn="just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The optimization and code support is a continuously ongoing task for us;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CC8DD336-EAE6-4FCD-8B3A-CC06A653204F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1EB17047-45A2-48B1-8018-892BEB62A770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230" name="Picture 3" descr=""/>
          <p:cNvPicPr/>
          <p:nvPr/>
        </p:nvPicPr>
        <p:blipFill>
          <a:blip r:embed="rId1"/>
          <a:stretch/>
        </p:blipFill>
        <p:spPr>
          <a:xfrm>
            <a:off x="5591160" y="1124640"/>
            <a:ext cx="2808000" cy="4200840"/>
          </a:xfrm>
          <a:prstGeom prst="rect">
            <a:avLst/>
          </a:prstGeom>
          <a:ln>
            <a:noFill/>
          </a:ln>
        </p:spPr>
      </p:pic>
      <p:sp>
        <p:nvSpPr>
          <p:cNvPr id="231" name="Line 2"/>
          <p:cNvSpPr/>
          <p:nvPr/>
        </p:nvSpPr>
        <p:spPr>
          <a:xfrm flipH="1">
            <a:off x="5292000" y="3049200"/>
            <a:ext cx="864000" cy="36036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3"/>
          <p:cNvSpPr/>
          <p:nvPr/>
        </p:nvSpPr>
        <p:spPr>
          <a:xfrm flipH="1">
            <a:off x="7380000" y="2149200"/>
            <a:ext cx="864360" cy="36000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7391520" y="1127160"/>
            <a:ext cx="100764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00"/>
                </a:solidFill>
                <a:latin typeface="Calibri"/>
              </a:rPr>
              <a:t>Muon trajectory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 flipH="1">
            <a:off x="7812360" y="1700640"/>
            <a:ext cx="82800" cy="4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6588360" y="2565000"/>
            <a:ext cx="359640" cy="719640"/>
          </a:xfrm>
          <a:prstGeom prst="roundRect">
            <a:avLst>
              <a:gd name="adj" fmla="val 16667"/>
            </a:avLst>
          </a:prstGeom>
          <a:noFill/>
          <a:ln w="648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7"/>
          <p:cNvSpPr/>
          <p:nvPr/>
        </p:nvSpPr>
        <p:spPr>
          <a:xfrm>
            <a:off x="7092360" y="3379680"/>
            <a:ext cx="143640" cy="641880"/>
          </a:xfrm>
          <a:prstGeom prst="roundRect">
            <a:avLst>
              <a:gd name="adj" fmla="val 16667"/>
            </a:avLst>
          </a:prstGeom>
          <a:noFill/>
          <a:ln w="648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8"/>
          <p:cNvSpPr/>
          <p:nvPr/>
        </p:nvSpPr>
        <p:spPr>
          <a:xfrm flipH="1" flipV="1">
            <a:off x="6947640" y="2924280"/>
            <a:ext cx="719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9"/>
          <p:cNvSpPr/>
          <p:nvPr/>
        </p:nvSpPr>
        <p:spPr>
          <a:xfrm flipH="1">
            <a:off x="7235640" y="3409560"/>
            <a:ext cx="431640" cy="29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7507080" y="2921760"/>
            <a:ext cx="93564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b0f0"/>
                </a:solidFill>
                <a:latin typeface="Calibri"/>
              </a:rPr>
              <a:t>Big strip error RHs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CustomShape 11"/>
          <p:cNvSpPr/>
          <p:nvPr/>
        </p:nvSpPr>
        <p:spPr>
          <a:xfrm>
            <a:off x="755640" y="4905360"/>
            <a:ext cx="21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971640" y="4705920"/>
            <a:ext cx="215640" cy="559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3"/>
          <p:cNvSpPr/>
          <p:nvPr/>
        </p:nvSpPr>
        <p:spPr>
          <a:xfrm>
            <a:off x="1187640" y="4985640"/>
            <a:ext cx="215640" cy="27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2555640" y="4932720"/>
            <a:ext cx="21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2771640" y="4505040"/>
            <a:ext cx="215640" cy="787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16"/>
          <p:cNvSpPr/>
          <p:nvPr/>
        </p:nvSpPr>
        <p:spPr>
          <a:xfrm>
            <a:off x="2988000" y="4716720"/>
            <a:ext cx="215640" cy="575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3204000" y="4788720"/>
            <a:ext cx="215640" cy="50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3996000" y="4928760"/>
            <a:ext cx="21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19"/>
          <p:cNvSpPr/>
          <p:nvPr/>
        </p:nvSpPr>
        <p:spPr>
          <a:xfrm>
            <a:off x="4212000" y="4464720"/>
            <a:ext cx="215640" cy="823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4428000" y="4644720"/>
            <a:ext cx="215640" cy="643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4644000" y="4365000"/>
            <a:ext cx="215640" cy="9234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22"/>
          <p:cNvSpPr/>
          <p:nvPr/>
        </p:nvSpPr>
        <p:spPr>
          <a:xfrm>
            <a:off x="4872240" y="4883400"/>
            <a:ext cx="215640" cy="405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51640" y="5356080"/>
            <a:ext cx="16560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Regular strip charge distribution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3" name="CustomShape 24"/>
          <p:cNvSpPr/>
          <p:nvPr/>
        </p:nvSpPr>
        <p:spPr>
          <a:xfrm>
            <a:off x="755640" y="4489920"/>
            <a:ext cx="752400" cy="786240"/>
          </a:xfrm>
          <a:custGeom>
            <a:avLst/>
            <a:gdLst/>
            <a:ahLst/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44240" y="4241520"/>
            <a:ext cx="12844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~ 2% of strip width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5" name="CustomShape 26"/>
          <p:cNvSpPr/>
          <p:nvPr/>
        </p:nvSpPr>
        <p:spPr>
          <a:xfrm>
            <a:off x="179640" y="4233960"/>
            <a:ext cx="1813680" cy="274680"/>
          </a:xfrm>
          <a:prstGeom prst="rect">
            <a:avLst/>
          </a:prstGeom>
          <a:blipFill rotWithShape="0">
            <a:blip r:embed="rId2"/>
            <a:stretch>
              <a:fillRect l="0" t="0" r="0" b="-1099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27"/>
          <p:cNvSpPr/>
          <p:nvPr/>
        </p:nvSpPr>
        <p:spPr>
          <a:xfrm>
            <a:off x="2771640" y="5356080"/>
            <a:ext cx="21240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Abnormal strip charge distributions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7" name="CustomShape 28"/>
          <p:cNvSpPr/>
          <p:nvPr/>
        </p:nvSpPr>
        <p:spPr>
          <a:xfrm>
            <a:off x="2486880" y="4464720"/>
            <a:ext cx="824760" cy="835920"/>
          </a:xfrm>
          <a:custGeom>
            <a:avLst/>
            <a:gdLst/>
            <a:ahLst/>
            <a:rect l="l" t="t" r="r" b="b"/>
            <a:pathLst>
              <a:path w="1014761" h="836459">
                <a:moveTo>
                  <a:pt x="0" y="836459"/>
                </a:moveTo>
                <a:cubicBezTo>
                  <a:pt x="132885" y="423864"/>
                  <a:pt x="265771" y="11269"/>
                  <a:pt x="434898" y="118"/>
                </a:cubicBezTo>
                <a:cubicBezTo>
                  <a:pt x="604025" y="-11033"/>
                  <a:pt x="1014761" y="769552"/>
                  <a:pt x="1014761" y="769552"/>
                </a:cubicBezTo>
                <a:lnTo>
                  <a:pt x="1014761" y="769552"/>
                </a:lnTo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3202560" y="4097520"/>
            <a:ext cx="135612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&gt; 25% of strip width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9" name="CustomShape 30"/>
          <p:cNvSpPr/>
          <p:nvPr/>
        </p:nvSpPr>
        <p:spPr>
          <a:xfrm>
            <a:off x="2918880" y="4088520"/>
            <a:ext cx="1923840" cy="277560"/>
          </a:xfrm>
          <a:prstGeom prst="rect">
            <a:avLst/>
          </a:prstGeom>
          <a:blipFill rotWithShape="0">
            <a:blip r:embed="rId3"/>
            <a:stretch>
              <a:fillRect l="0" t="0" r="0" b="-1099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0" name="CustomShape 31"/>
          <p:cNvSpPr/>
          <p:nvPr/>
        </p:nvSpPr>
        <p:spPr>
          <a:xfrm>
            <a:off x="5724000" y="5374440"/>
            <a:ext cx="267516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CMS Collisions 2015 event display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1" name="CustomShape 32"/>
          <p:cNvSpPr/>
          <p:nvPr/>
        </p:nvSpPr>
        <p:spPr>
          <a:xfrm>
            <a:off x="169200" y="-243360"/>
            <a:ext cx="82738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2800" spc="-97" strike="noStrike">
                <a:solidFill>
                  <a:srgbClr val="675e47"/>
                </a:solidFill>
                <a:latin typeface="Cambria"/>
              </a:rPr>
              <a:t>Reconstruction of  local coordinate on a particular layer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62" name="Picture 10" descr=""/>
          <p:cNvPicPr/>
          <p:nvPr/>
        </p:nvPicPr>
        <p:blipFill>
          <a:blip r:embed="rId4"/>
          <a:stretch/>
        </p:blipFill>
        <p:spPr>
          <a:xfrm>
            <a:off x="1054080" y="1070640"/>
            <a:ext cx="3697560" cy="2765880"/>
          </a:xfrm>
          <a:prstGeom prst="rect">
            <a:avLst/>
          </a:prstGeom>
          <a:ln>
            <a:noFill/>
          </a:ln>
        </p:spPr>
      </p:pic>
      <p:sp>
        <p:nvSpPr>
          <p:cNvPr id="263" name="CustomShape 33"/>
          <p:cNvSpPr/>
          <p:nvPr/>
        </p:nvSpPr>
        <p:spPr>
          <a:xfrm rot="16200000">
            <a:off x="3597120" y="4511520"/>
            <a:ext cx="473040" cy="2844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a6a27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34"/>
          <p:cNvSpPr/>
          <p:nvPr/>
        </p:nvSpPr>
        <p:spPr>
          <a:xfrm>
            <a:off x="2490840" y="6262560"/>
            <a:ext cx="331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Cases that need improvement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560" y="-124200"/>
            <a:ext cx="82738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Simple  two maxima delimitation</a:t>
            </a:r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8520840" y="567756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ED37069-A603-49BF-98CA-0D05CB6BC396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226680" y="4813920"/>
            <a:ext cx="431640" cy="1058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4"/>
          <p:cNvSpPr/>
          <p:nvPr/>
        </p:nvSpPr>
        <p:spPr>
          <a:xfrm>
            <a:off x="2362680" y="5249880"/>
            <a:ext cx="431640" cy="6224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>
            <a:off x="1930320" y="5343480"/>
            <a:ext cx="431640" cy="52920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498320" y="5806440"/>
            <a:ext cx="431640" cy="6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3665880" y="5806440"/>
            <a:ext cx="431640" cy="6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1498320" y="598176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10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1894320" y="598788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106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4" name="CustomShape 10"/>
          <p:cNvSpPr/>
          <p:nvPr/>
        </p:nvSpPr>
        <p:spPr>
          <a:xfrm>
            <a:off x="2334240" y="598176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119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5" name="CustomShape 11"/>
          <p:cNvSpPr/>
          <p:nvPr/>
        </p:nvSpPr>
        <p:spPr>
          <a:xfrm>
            <a:off x="2758680" y="600048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374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6" name="CustomShape 12"/>
          <p:cNvSpPr/>
          <p:nvPr/>
        </p:nvSpPr>
        <p:spPr>
          <a:xfrm>
            <a:off x="3226680" y="598176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178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7" name="CustomShape 13"/>
          <p:cNvSpPr/>
          <p:nvPr/>
        </p:nvSpPr>
        <p:spPr>
          <a:xfrm>
            <a:off x="3688920" y="6002640"/>
            <a:ext cx="50364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12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8" name="CustomShape 14"/>
          <p:cNvSpPr/>
          <p:nvPr/>
        </p:nvSpPr>
        <p:spPr>
          <a:xfrm>
            <a:off x="214200" y="5959800"/>
            <a:ext cx="1303200" cy="366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Strip ADC’s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CustomShape 15"/>
          <p:cNvSpPr/>
          <p:nvPr/>
        </p:nvSpPr>
        <p:spPr>
          <a:xfrm>
            <a:off x="3902760" y="4733280"/>
            <a:ext cx="844920" cy="1209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16"/>
          <p:cNvSpPr/>
          <p:nvPr/>
        </p:nvSpPr>
        <p:spPr>
          <a:xfrm>
            <a:off x="4899600" y="5339520"/>
            <a:ext cx="431640" cy="52920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17"/>
          <p:cNvSpPr/>
          <p:nvPr/>
        </p:nvSpPr>
        <p:spPr>
          <a:xfrm>
            <a:off x="5331600" y="5713560"/>
            <a:ext cx="431640" cy="1551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8"/>
          <p:cNvSpPr/>
          <p:nvPr/>
        </p:nvSpPr>
        <p:spPr>
          <a:xfrm>
            <a:off x="6058080" y="5557680"/>
            <a:ext cx="431640" cy="3222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19"/>
          <p:cNvSpPr/>
          <p:nvPr/>
        </p:nvSpPr>
        <p:spPr>
          <a:xfrm>
            <a:off x="6468840" y="3601440"/>
            <a:ext cx="431640" cy="227844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20"/>
          <p:cNvSpPr/>
          <p:nvPr/>
        </p:nvSpPr>
        <p:spPr>
          <a:xfrm>
            <a:off x="6901200" y="4821480"/>
            <a:ext cx="431640" cy="1058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21"/>
          <p:cNvSpPr/>
          <p:nvPr/>
        </p:nvSpPr>
        <p:spPr>
          <a:xfrm>
            <a:off x="7340400" y="5814000"/>
            <a:ext cx="431640" cy="6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22"/>
          <p:cNvSpPr/>
          <p:nvPr/>
        </p:nvSpPr>
        <p:spPr>
          <a:xfrm>
            <a:off x="4467600" y="5802840"/>
            <a:ext cx="431640" cy="6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23"/>
          <p:cNvGrpSpPr/>
          <p:nvPr/>
        </p:nvGrpSpPr>
        <p:grpSpPr>
          <a:xfrm>
            <a:off x="2794680" y="3593880"/>
            <a:ext cx="613800" cy="2278440"/>
            <a:chOff x="2794680" y="3593880"/>
            <a:chExt cx="613800" cy="2278440"/>
          </a:xfrm>
        </p:grpSpPr>
        <p:sp>
          <p:nvSpPr>
            <p:cNvPr id="288" name="CustomShape 24"/>
            <p:cNvSpPr/>
            <p:nvPr/>
          </p:nvSpPr>
          <p:spPr>
            <a:xfrm>
              <a:off x="2794680" y="3593880"/>
              <a:ext cx="431640" cy="2278440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CustomShape 25"/>
            <p:cNvSpPr/>
            <p:nvPr/>
          </p:nvSpPr>
          <p:spPr>
            <a:xfrm>
              <a:off x="2804040" y="4156920"/>
              <a:ext cx="60444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2f2b20"/>
                  </a:solidFill>
                  <a:latin typeface="Calibri"/>
                </a:rPr>
                <a:t>16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90" name="CustomShape 26"/>
          <p:cNvSpPr/>
          <p:nvPr/>
        </p:nvSpPr>
        <p:spPr>
          <a:xfrm>
            <a:off x="6447600" y="4007520"/>
            <a:ext cx="604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CustomShape 27"/>
          <p:cNvSpPr/>
          <p:nvPr/>
        </p:nvSpPr>
        <p:spPr>
          <a:xfrm>
            <a:off x="4859280" y="5351760"/>
            <a:ext cx="604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2" name="CustomShape 28"/>
          <p:cNvSpPr/>
          <p:nvPr/>
        </p:nvSpPr>
        <p:spPr>
          <a:xfrm>
            <a:off x="1894320" y="5379840"/>
            <a:ext cx="604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14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93" name="Group 29"/>
          <p:cNvGrpSpPr/>
          <p:nvPr/>
        </p:nvGrpSpPr>
        <p:grpSpPr>
          <a:xfrm>
            <a:off x="6378480" y="975960"/>
            <a:ext cx="1923840" cy="1212120"/>
            <a:chOff x="6378480" y="975960"/>
            <a:chExt cx="1923840" cy="1212120"/>
          </a:xfrm>
        </p:grpSpPr>
        <p:sp>
          <p:nvSpPr>
            <p:cNvPr id="294" name="CustomShape 30"/>
            <p:cNvSpPr/>
            <p:nvPr/>
          </p:nvSpPr>
          <p:spPr>
            <a:xfrm>
              <a:off x="6838200" y="1820160"/>
              <a:ext cx="215640" cy="3596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" name="CustomShape 31"/>
            <p:cNvSpPr/>
            <p:nvPr/>
          </p:nvSpPr>
          <p:spPr>
            <a:xfrm>
              <a:off x="7054200" y="1392480"/>
              <a:ext cx="215640" cy="7876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" name="CustomShape 32"/>
            <p:cNvSpPr/>
            <p:nvPr/>
          </p:nvSpPr>
          <p:spPr>
            <a:xfrm>
              <a:off x="7270200" y="1604160"/>
              <a:ext cx="215640" cy="5756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" name="CustomShape 33"/>
            <p:cNvSpPr/>
            <p:nvPr/>
          </p:nvSpPr>
          <p:spPr>
            <a:xfrm>
              <a:off x="7486200" y="1676160"/>
              <a:ext cx="215640" cy="5036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CustomShape 34"/>
            <p:cNvSpPr/>
            <p:nvPr/>
          </p:nvSpPr>
          <p:spPr>
            <a:xfrm>
              <a:off x="6769080" y="1352160"/>
              <a:ext cx="824760" cy="835920"/>
            </a:xfrm>
            <a:custGeom>
              <a:avLst/>
              <a:gdLst/>
              <a:ahLst/>
              <a:rect l="l" t="t" r="r" b="b"/>
              <a:pathLst>
                <a:path w="1014761" h="836459">
                  <a:moveTo>
                    <a:pt x="0" y="836459"/>
                  </a:moveTo>
                  <a:cubicBezTo>
                    <a:pt x="132885" y="423864"/>
                    <a:pt x="265771" y="11269"/>
                    <a:pt x="434898" y="118"/>
                  </a:cubicBezTo>
                  <a:cubicBezTo>
                    <a:pt x="604025" y="-11033"/>
                    <a:pt x="1014761" y="769552"/>
                    <a:pt x="1014761" y="769552"/>
                  </a:cubicBezTo>
                  <a:lnTo>
                    <a:pt x="1014761" y="769552"/>
                  </a:lnTo>
                </a:path>
              </a:pathLst>
            </a:custGeom>
            <a:noFill/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35"/>
            <p:cNvSpPr/>
            <p:nvPr/>
          </p:nvSpPr>
          <p:spPr>
            <a:xfrm>
              <a:off x="6662160" y="984960"/>
              <a:ext cx="1356120" cy="259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/>
            <a:p>
              <a:pPr algn="ctr"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2f2b20"/>
                  </a:solidFill>
                  <a:latin typeface="Calibri"/>
                </a:rPr>
                <a:t> </a:t>
              </a:r>
              <a:r>
                <a:rPr b="0" lang="en-US" sz="1100" spc="-1" strike="noStrike">
                  <a:solidFill>
                    <a:srgbClr val="2f2b20"/>
                  </a:solidFill>
                  <a:latin typeface="Calibri"/>
                </a:rPr>
                <a:t>&gt; 25% of strip width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300" name="CustomShape 36"/>
            <p:cNvSpPr/>
            <p:nvPr/>
          </p:nvSpPr>
          <p:spPr>
            <a:xfrm>
              <a:off x="6378480" y="975960"/>
              <a:ext cx="1923840" cy="277560"/>
            </a:xfrm>
            <a:prstGeom prst="rect">
              <a:avLst/>
            </a:prstGeom>
            <a:blipFill rotWithShape="0">
              <a:blip r:embed="rId1"/>
              <a:stretch>
                <a:fillRect l="0" t="0" r="0" b="-8628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01" name="Group 37"/>
          <p:cNvGrpSpPr/>
          <p:nvPr/>
        </p:nvGrpSpPr>
        <p:grpSpPr>
          <a:xfrm>
            <a:off x="48240" y="1001520"/>
            <a:ext cx="4829760" cy="2013480"/>
            <a:chOff x="48240" y="1001520"/>
            <a:chExt cx="4829760" cy="2013480"/>
          </a:xfrm>
        </p:grpSpPr>
        <p:pic>
          <p:nvPicPr>
            <p:cNvPr id="302" name="Picture 3" descr=""/>
            <p:cNvPicPr/>
            <p:nvPr/>
          </p:nvPicPr>
          <p:blipFill>
            <a:blip r:embed="rId2"/>
            <a:stretch/>
          </p:blipFill>
          <p:spPr>
            <a:xfrm>
              <a:off x="48240" y="1001520"/>
              <a:ext cx="4829760" cy="201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3" name="Line 38"/>
            <p:cNvSpPr/>
            <p:nvPr/>
          </p:nvSpPr>
          <p:spPr>
            <a:xfrm flipV="1">
              <a:off x="2114280" y="1222560"/>
              <a:ext cx="360" cy="1643040"/>
            </a:xfrm>
            <a:prstGeom prst="line">
              <a:avLst/>
            </a:prstGeom>
            <a:ln w="38160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57680" y="116640"/>
            <a:ext cx="81583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Event example with two maxima in layer 3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39A7703C-F89E-48CB-B200-500E819569E9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2843640" y="2637000"/>
            <a:ext cx="2487600" cy="1129320"/>
          </a:xfrm>
          <a:prstGeom prst="rect">
            <a:avLst/>
          </a:prstGeom>
          <a:ln>
            <a:noFill/>
          </a:ln>
        </p:spPr>
      </p:pic>
      <p:pic>
        <p:nvPicPr>
          <p:cNvPr id="307" name="Picture 2" descr=""/>
          <p:cNvPicPr/>
          <p:nvPr/>
        </p:nvPicPr>
        <p:blipFill>
          <a:blip r:embed="rId2"/>
          <a:stretch/>
        </p:blipFill>
        <p:spPr>
          <a:xfrm>
            <a:off x="5796000" y="1509840"/>
            <a:ext cx="2160000" cy="22669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grpSp>
        <p:nvGrpSpPr>
          <p:cNvPr id="308" name="Group 3"/>
          <p:cNvGrpSpPr/>
          <p:nvPr/>
        </p:nvGrpSpPr>
        <p:grpSpPr>
          <a:xfrm>
            <a:off x="473400" y="1509840"/>
            <a:ext cx="2136600" cy="2253600"/>
            <a:chOff x="473400" y="1509840"/>
            <a:chExt cx="2136600" cy="2253600"/>
          </a:xfrm>
        </p:grpSpPr>
        <p:pic>
          <p:nvPicPr>
            <p:cNvPr id="309" name="Picture 3" descr=""/>
            <p:cNvPicPr/>
            <p:nvPr/>
          </p:nvPicPr>
          <p:blipFill>
            <a:blip r:embed="rId3"/>
            <a:stretch/>
          </p:blipFill>
          <p:spPr>
            <a:xfrm>
              <a:off x="473400" y="1509840"/>
              <a:ext cx="2136600" cy="2253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0" name="CustomShape 4"/>
            <p:cNvSpPr/>
            <p:nvPr/>
          </p:nvSpPr>
          <p:spPr>
            <a:xfrm>
              <a:off x="1674000" y="2744280"/>
              <a:ext cx="50760" cy="61560"/>
            </a:xfrm>
            <a:custGeom>
              <a:avLst/>
              <a:gdLst/>
              <a:ahLst/>
              <a:rect l="l" t="t" r="r" b="b"/>
              <a:pathLst>
                <a:path w="51243" h="61828">
                  <a:moveTo>
                    <a:pt x="36301" y="61828"/>
                  </a:moveTo>
                  <a:cubicBezTo>
                    <a:pt x="40064" y="43013"/>
                    <a:pt x="59102" y="20733"/>
                    <a:pt x="47590" y="5383"/>
                  </a:cubicBezTo>
                  <a:cubicBezTo>
                    <a:pt x="38281" y="-7029"/>
                    <a:pt x="11744" y="4260"/>
                    <a:pt x="2435" y="16672"/>
                  </a:cubicBezTo>
                  <a:cubicBezTo>
                    <a:pt x="-4705" y="26192"/>
                    <a:pt x="5310" y="42125"/>
                    <a:pt x="13724" y="50539"/>
                  </a:cubicBezTo>
                  <a:lnTo>
                    <a:pt x="36301" y="61828"/>
                  </a:lnTo>
                  <a:close/>
                </a:path>
              </a:pathLst>
            </a:custGeom>
            <a:ln>
              <a:solidFill>
                <a:srgbClr val="31ef3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1" name="CustomShape 5"/>
          <p:cNvSpPr/>
          <p:nvPr/>
        </p:nvSpPr>
        <p:spPr>
          <a:xfrm>
            <a:off x="419760" y="4957920"/>
            <a:ext cx="303912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14.37   14.32   16.20    14.04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4938120" y="4835880"/>
            <a:ext cx="3393360" cy="11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5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14.37   14.32   14.16   14.04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       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16.36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7457760" y="5617080"/>
            <a:ext cx="110268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= 1.01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4" name="CustomShape 8"/>
          <p:cNvSpPr/>
          <p:nvPr/>
        </p:nvSpPr>
        <p:spPr>
          <a:xfrm>
            <a:off x="7457760" y="5612760"/>
            <a:ext cx="1102680" cy="375120"/>
          </a:xfrm>
          <a:prstGeom prst="rect">
            <a:avLst/>
          </a:prstGeom>
          <a:blipFill rotWithShape="0">
            <a:blip r:embed="rId4"/>
            <a:stretch>
              <a:fillRect l="0" t="-6491" r="-2203" b="-2618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CustomShape 9"/>
          <p:cNvSpPr/>
          <p:nvPr/>
        </p:nvSpPr>
        <p:spPr>
          <a:xfrm>
            <a:off x="1971720" y="5730120"/>
            <a:ext cx="14871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= 125.7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6" name="CustomShape 10"/>
          <p:cNvSpPr/>
          <p:nvPr/>
        </p:nvSpPr>
        <p:spPr>
          <a:xfrm>
            <a:off x="1971720" y="5725800"/>
            <a:ext cx="1487160" cy="375120"/>
          </a:xfrm>
          <a:prstGeom prst="rect">
            <a:avLst/>
          </a:prstGeom>
          <a:blipFill rotWithShape="0">
            <a:blip r:embed="rId5"/>
            <a:stretch>
              <a:fillRect l="0" t="-4814" r="0" b="-2574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11"/>
          <p:cNvSpPr/>
          <p:nvPr/>
        </p:nvSpPr>
        <p:spPr>
          <a:xfrm>
            <a:off x="251640" y="4842000"/>
            <a:ext cx="3024000" cy="51984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12"/>
          <p:cNvSpPr/>
          <p:nvPr/>
        </p:nvSpPr>
        <p:spPr>
          <a:xfrm>
            <a:off x="4860000" y="4842000"/>
            <a:ext cx="2880000" cy="48744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13"/>
          <p:cNvSpPr/>
          <p:nvPr/>
        </p:nvSpPr>
        <p:spPr>
          <a:xfrm flipH="1" flipV="1">
            <a:off x="7358400" y="5329080"/>
            <a:ext cx="503640" cy="29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14"/>
          <p:cNvSpPr/>
          <p:nvPr/>
        </p:nvSpPr>
        <p:spPr>
          <a:xfrm flipH="1" flipV="1">
            <a:off x="1883160" y="5497560"/>
            <a:ext cx="314280" cy="21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15"/>
          <p:cNvSpPr/>
          <p:nvPr/>
        </p:nvSpPr>
        <p:spPr>
          <a:xfrm>
            <a:off x="465840" y="4366080"/>
            <a:ext cx="2737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L1         L2           L3          L4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CustomShape 16"/>
          <p:cNvSpPr/>
          <p:nvPr/>
        </p:nvSpPr>
        <p:spPr>
          <a:xfrm>
            <a:off x="4938120" y="4366080"/>
            <a:ext cx="36428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L1           L2           L3        L4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Line 17"/>
          <p:cNvSpPr/>
          <p:nvPr/>
        </p:nvSpPr>
        <p:spPr>
          <a:xfrm>
            <a:off x="971280" y="2708640"/>
            <a:ext cx="863640" cy="61920"/>
          </a:xfrm>
          <a:prstGeom prst="line">
            <a:avLst/>
          </a:prstGeom>
          <a:ln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6A50641-9F8D-4675-8A7B-3262E2A63795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25" name="Picture 2" descr=""/>
          <p:cNvPicPr/>
          <p:nvPr/>
        </p:nvPicPr>
        <p:blipFill>
          <a:blip r:embed="rId1"/>
          <a:stretch/>
        </p:blipFill>
        <p:spPr>
          <a:xfrm>
            <a:off x="851760" y="1340640"/>
            <a:ext cx="6648120" cy="4533480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2339640" y="504720"/>
            <a:ext cx="367200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f2b20"/>
                </a:solidFill>
                <a:latin typeface="Calibri"/>
              </a:rPr>
              <a:t>/NDoF of a segment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2339640" y="502920"/>
            <a:ext cx="3672000" cy="522720"/>
          </a:xfrm>
          <a:prstGeom prst="rect">
            <a:avLst/>
          </a:prstGeom>
          <a:blipFill rotWithShape="0">
            <a:blip r:embed="rId2"/>
            <a:stretch>
              <a:fillRect l="0" t="-10566" r="0" b="-3410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1331640" y="6161760"/>
            <a:ext cx="68403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</a:t>
            </a:r>
            <a:r>
              <a:rPr b="0" lang="en-US" sz="1800" spc="-1" strike="noStrike">
                <a:solidFill>
                  <a:srgbClr val="0070c0"/>
                </a:solidFill>
                <a:latin typeface="Calibri"/>
              </a:rPr>
              <a:t>standard RH Builder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; </a:t>
            </a: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RED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</a:rPr>
              <a:t>abnormal strip distribution division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7200" y="-31536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Wavelet analysis for overlapped signals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4A9270FC-E7BF-44D1-9001-9717552B97CF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2" name="Picture 1" descr=""/>
          <p:cNvPicPr/>
          <p:nvPr/>
        </p:nvPicPr>
        <p:blipFill>
          <a:blip r:embed="rId1"/>
          <a:stretch/>
        </p:blipFill>
        <p:spPr>
          <a:xfrm>
            <a:off x="82440" y="3285000"/>
            <a:ext cx="4896360" cy="653760"/>
          </a:xfrm>
          <a:prstGeom prst="rect">
            <a:avLst/>
          </a:prstGeom>
          <a:ln>
            <a:noFill/>
          </a:ln>
        </p:spPr>
      </p:pic>
      <p:sp>
        <p:nvSpPr>
          <p:cNvPr id="333" name="CustomShape 4"/>
          <p:cNvSpPr/>
          <p:nvPr/>
        </p:nvSpPr>
        <p:spPr>
          <a:xfrm>
            <a:off x="5164200" y="3250800"/>
            <a:ext cx="3168000" cy="7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A – Gaussian amplitude, x</a:t>
            </a:r>
            <a:r>
              <a:rPr b="0" lang="en-US" sz="1800" spc="-1" strike="noStrike" baseline="-25000">
                <a:solidFill>
                  <a:srgbClr val="2f2b20"/>
                </a:solidFill>
                <a:latin typeface="Calibri"/>
              </a:rPr>
              <a:t>0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and y</a:t>
            </a:r>
            <a:r>
              <a:rPr b="0" lang="en-US" sz="1800" spc="-1" strike="noStrike" baseline="-25000">
                <a:solidFill>
                  <a:srgbClr val="2f2b20"/>
                </a:solidFill>
                <a:latin typeface="Calibri"/>
              </a:rPr>
              <a:t>0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 - centers of Gaussian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4" name="Рисунок 7" descr=""/>
          <p:cNvPicPr/>
          <p:nvPr/>
        </p:nvPicPr>
        <p:blipFill>
          <a:blip r:embed="rId2">
            <a:lum bright="6000"/>
          </a:blip>
          <a:stretch/>
        </p:blipFill>
        <p:spPr>
          <a:xfrm>
            <a:off x="395640" y="781560"/>
            <a:ext cx="2880000" cy="201600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8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5364000" y="803520"/>
            <a:ext cx="2736000" cy="2016000"/>
          </a:xfrm>
          <a:prstGeom prst="rect">
            <a:avLst/>
          </a:prstGeom>
          <a:ln>
            <a:noFill/>
          </a:ln>
        </p:spPr>
      </p:pic>
      <p:sp>
        <p:nvSpPr>
          <p:cNvPr id="336" name="CustomShape 5"/>
          <p:cNvSpPr/>
          <p:nvPr/>
        </p:nvSpPr>
        <p:spPr>
          <a:xfrm>
            <a:off x="3564000" y="1700640"/>
            <a:ext cx="1414800" cy="2214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6"/>
          <p:cNvSpPr/>
          <p:nvPr/>
        </p:nvSpPr>
        <p:spPr>
          <a:xfrm>
            <a:off x="3420000" y="1260720"/>
            <a:ext cx="1728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Wavelet filter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>
            <a:off x="827640" y="4134600"/>
            <a:ext cx="6984360" cy="39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675e47"/>
                </a:solidFill>
                <a:latin typeface="Calibri"/>
              </a:rPr>
              <a:t>Usage for overlapped signal separation in HEP experiments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9" name="Line 8"/>
          <p:cNvSpPr/>
          <p:nvPr/>
        </p:nvSpPr>
        <p:spPr>
          <a:xfrm flipH="1">
            <a:off x="4271400" y="4725000"/>
            <a:ext cx="12240" cy="1944360"/>
          </a:xfrm>
          <a:prstGeom prst="line">
            <a:avLst/>
          </a:prstGeom>
          <a:ln w="28440">
            <a:solidFill>
              <a:srgbClr val="a6a27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9"/>
          <p:cNvSpPr/>
          <p:nvPr/>
        </p:nvSpPr>
        <p:spPr>
          <a:xfrm>
            <a:off x="1979640" y="4581000"/>
            <a:ext cx="550440" cy="503640"/>
          </a:xfrm>
          <a:prstGeom prst="mathPlus">
            <a:avLst>
              <a:gd name="adj1" fmla="val 23520"/>
            </a:avLst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10"/>
          <p:cNvSpPr/>
          <p:nvPr/>
        </p:nvSpPr>
        <p:spPr>
          <a:xfrm>
            <a:off x="5940000" y="4509000"/>
            <a:ext cx="719640" cy="64764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11"/>
          <p:cNvSpPr/>
          <p:nvPr/>
        </p:nvSpPr>
        <p:spPr>
          <a:xfrm>
            <a:off x="395640" y="5275440"/>
            <a:ext cx="316800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high precision of  extremum recognition;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scalable number of extrema.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CustomShape 12"/>
          <p:cNvSpPr/>
          <p:nvPr/>
        </p:nvSpPr>
        <p:spPr>
          <a:xfrm>
            <a:off x="4716000" y="5293080"/>
            <a:ext cx="316800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numerical methods needed;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slow calculation for &gt; 3 extrema.  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295200" y="-243360"/>
            <a:ext cx="8524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Wavelet-based algorithm for multiple maxima </a:t>
            </a:r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99000" y="4941000"/>
            <a:ext cx="8001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latin typeface="Calibri"/>
              </a:rPr>
              <a:t>Yellow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initial signal distribution;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Red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coordinate reconstructed by the new algorithm;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b050"/>
                </a:solidFill>
                <a:latin typeface="Calibri"/>
              </a:rPr>
              <a:t>Green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simulated coordinate;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060"/>
                </a:solidFill>
                <a:latin typeface="Calibri"/>
              </a:rPr>
              <a:t>Blue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coordinate reconstructed by the standard algorithm.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8D44B9BA-5B7F-42BD-B0B5-E77798513A79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1080000" y="3714120"/>
            <a:ext cx="21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5"/>
          <p:cNvSpPr/>
          <p:nvPr/>
        </p:nvSpPr>
        <p:spPr>
          <a:xfrm>
            <a:off x="1296000" y="3514680"/>
            <a:ext cx="215640" cy="559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6"/>
          <p:cNvSpPr/>
          <p:nvPr/>
        </p:nvSpPr>
        <p:spPr>
          <a:xfrm>
            <a:off x="1512000" y="3794400"/>
            <a:ext cx="215640" cy="27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7"/>
          <p:cNvSpPr/>
          <p:nvPr/>
        </p:nvSpPr>
        <p:spPr>
          <a:xfrm>
            <a:off x="576000" y="4164840"/>
            <a:ext cx="16560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Regular strip charge distribution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1" name="CustomShape 8"/>
          <p:cNvSpPr/>
          <p:nvPr/>
        </p:nvSpPr>
        <p:spPr>
          <a:xfrm>
            <a:off x="1080000" y="3298680"/>
            <a:ext cx="752400" cy="786240"/>
          </a:xfrm>
          <a:custGeom>
            <a:avLst/>
            <a:gdLst/>
            <a:ahLst/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9"/>
          <p:cNvSpPr/>
          <p:nvPr/>
        </p:nvSpPr>
        <p:spPr>
          <a:xfrm>
            <a:off x="768600" y="3049920"/>
            <a:ext cx="12844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~ 2% of strip width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53" name="CustomShape 10"/>
          <p:cNvSpPr/>
          <p:nvPr/>
        </p:nvSpPr>
        <p:spPr>
          <a:xfrm>
            <a:off x="504000" y="3042360"/>
            <a:ext cx="1813680" cy="274680"/>
          </a:xfrm>
          <a:prstGeom prst="rect">
            <a:avLst/>
          </a:prstGeom>
          <a:blipFill rotWithShape="0">
            <a:blip r:embed="rId1"/>
            <a:stretch>
              <a:fillRect l="0" t="0" r="0" b="-1099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4" name="Picture 10" descr=""/>
          <p:cNvPicPr/>
          <p:nvPr/>
        </p:nvPicPr>
        <p:blipFill>
          <a:blip r:embed="rId2"/>
          <a:stretch/>
        </p:blipFill>
        <p:spPr>
          <a:xfrm>
            <a:off x="242280" y="904320"/>
            <a:ext cx="2664000" cy="1992600"/>
          </a:xfrm>
          <a:prstGeom prst="rect">
            <a:avLst/>
          </a:prstGeom>
          <a:ln>
            <a:noFill/>
          </a:ln>
        </p:spPr>
      </p:pic>
      <p:pic>
        <p:nvPicPr>
          <p:cNvPr id="355" name="Picture 2" descr=""/>
          <p:cNvPicPr/>
          <p:nvPr/>
        </p:nvPicPr>
        <p:blipFill>
          <a:blip r:embed="rId3"/>
          <a:stretch/>
        </p:blipFill>
        <p:spPr>
          <a:xfrm>
            <a:off x="3109680" y="1017360"/>
            <a:ext cx="6033960" cy="3203280"/>
          </a:xfrm>
          <a:prstGeom prst="rect">
            <a:avLst/>
          </a:prstGeom>
          <a:ln>
            <a:noFill/>
          </a:ln>
        </p:spPr>
      </p:pic>
      <p:sp>
        <p:nvSpPr>
          <p:cNvPr id="356" name="CustomShape 11"/>
          <p:cNvSpPr/>
          <p:nvPr/>
        </p:nvSpPr>
        <p:spPr>
          <a:xfrm>
            <a:off x="6372360" y="1197720"/>
            <a:ext cx="3528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Nothing to improve here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295200" y="-243360"/>
            <a:ext cx="8218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Reconstruction of two overlapping signals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99000" y="4509000"/>
            <a:ext cx="5840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latin typeface="Calibri"/>
              </a:rPr>
              <a:t>Yellow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initial signal distribution;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Red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gaussians and their centers  - predicted overlapped coordinates reconstructed by the NEW algorithm;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b050"/>
                </a:solidFill>
                <a:latin typeface="Calibri"/>
              </a:rPr>
              <a:t>Green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simulated coordinate;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060"/>
                </a:solidFill>
                <a:latin typeface="Calibri"/>
              </a:rPr>
              <a:t>Blue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coordinate reconstructed by the STANDARD algorithm.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59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1FBE5B2-02B8-49B2-ADF2-B70E43E1EF5B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5879520" y="4716360"/>
            <a:ext cx="2457720" cy="1616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2f2b20"/>
                </a:solidFill>
                <a:latin typeface="Calibri"/>
              </a:rPr>
              <a:t>If  &gt;25%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2f2b20"/>
                </a:solidFill>
                <a:latin typeface="Calibri"/>
              </a:rPr>
              <a:t>the coordinate is calculated using Center Of Gravity (COG)  algorithm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5879520" y="4696920"/>
            <a:ext cx="2457720" cy="1655640"/>
          </a:xfrm>
          <a:prstGeom prst="rect">
            <a:avLst/>
          </a:prstGeom>
          <a:blipFill rotWithShape="0">
            <a:blip r:embed="rId1"/>
            <a:stretch>
              <a:fillRect l="0" t="-344" r="0" b="-5823"/>
            </a:stretch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6606360" y="1476360"/>
            <a:ext cx="21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7"/>
          <p:cNvSpPr/>
          <p:nvPr/>
        </p:nvSpPr>
        <p:spPr>
          <a:xfrm>
            <a:off x="6822360" y="1048680"/>
            <a:ext cx="215640" cy="787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8"/>
          <p:cNvSpPr/>
          <p:nvPr/>
        </p:nvSpPr>
        <p:spPr>
          <a:xfrm>
            <a:off x="7038360" y="1260360"/>
            <a:ext cx="215640" cy="575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9"/>
          <p:cNvSpPr/>
          <p:nvPr/>
        </p:nvSpPr>
        <p:spPr>
          <a:xfrm>
            <a:off x="7254360" y="1332360"/>
            <a:ext cx="215640" cy="50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10"/>
          <p:cNvSpPr/>
          <p:nvPr/>
        </p:nvSpPr>
        <p:spPr>
          <a:xfrm>
            <a:off x="5508000" y="2006640"/>
            <a:ext cx="291600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Abnormal strip charge distributions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7" name="CustomShape 11"/>
          <p:cNvSpPr/>
          <p:nvPr/>
        </p:nvSpPr>
        <p:spPr>
          <a:xfrm>
            <a:off x="6537240" y="1008360"/>
            <a:ext cx="824760" cy="835920"/>
          </a:xfrm>
          <a:custGeom>
            <a:avLst/>
            <a:gdLst/>
            <a:ahLst/>
            <a:rect l="l" t="t" r="r" b="b"/>
            <a:pathLst>
              <a:path w="1014761" h="836459">
                <a:moveTo>
                  <a:pt x="0" y="836459"/>
                </a:moveTo>
                <a:cubicBezTo>
                  <a:pt x="132885" y="423864"/>
                  <a:pt x="265771" y="11269"/>
                  <a:pt x="434898" y="118"/>
                </a:cubicBezTo>
                <a:cubicBezTo>
                  <a:pt x="604025" y="-11033"/>
                  <a:pt x="1014761" y="769552"/>
                  <a:pt x="1014761" y="769552"/>
                </a:cubicBezTo>
                <a:lnTo>
                  <a:pt x="1014761" y="769552"/>
                </a:lnTo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12"/>
          <p:cNvSpPr/>
          <p:nvPr/>
        </p:nvSpPr>
        <p:spPr>
          <a:xfrm>
            <a:off x="6430320" y="641160"/>
            <a:ext cx="135612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1100" spc="-1" strike="noStrike">
                <a:solidFill>
                  <a:srgbClr val="2f2b20"/>
                </a:solidFill>
                <a:latin typeface="Calibri"/>
              </a:rPr>
              <a:t>&gt; 25% of strip width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69" name="CustomShape 13"/>
          <p:cNvSpPr/>
          <p:nvPr/>
        </p:nvSpPr>
        <p:spPr>
          <a:xfrm>
            <a:off x="6146640" y="632160"/>
            <a:ext cx="1923840" cy="277560"/>
          </a:xfrm>
          <a:prstGeom prst="rect">
            <a:avLst/>
          </a:prstGeom>
          <a:blipFill rotWithShape="0">
            <a:blip r:embed="rId2"/>
            <a:stretch>
              <a:fillRect l="0" t="0" r="0" b="-1099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70" name="Picture 2" descr=""/>
          <p:cNvPicPr/>
          <p:nvPr/>
        </p:nvPicPr>
        <p:blipFill>
          <a:blip r:embed="rId3"/>
          <a:stretch/>
        </p:blipFill>
        <p:spPr>
          <a:xfrm>
            <a:off x="5999400" y="2338560"/>
            <a:ext cx="3018600" cy="2304360"/>
          </a:xfrm>
          <a:prstGeom prst="rect">
            <a:avLst/>
          </a:prstGeom>
          <a:ln>
            <a:noFill/>
          </a:ln>
        </p:spPr>
      </p:pic>
      <p:sp>
        <p:nvSpPr>
          <p:cNvPr id="371" name="Line 14"/>
          <p:cNvSpPr/>
          <p:nvPr/>
        </p:nvSpPr>
        <p:spPr>
          <a:xfrm flipV="1">
            <a:off x="6807600" y="3197520"/>
            <a:ext cx="360" cy="131148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72" name="Formula 15"/>
              <p:cNvSpPr txBox="1"/>
              <p:nvPr/>
            </p:nvSpPr>
            <p:spPr>
              <a:xfrm>
                <a:off x="7096680" y="3467160"/>
                <a:ext cx="1403640" cy="473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𝜎</m:t>
                        </m:r>
                      </m:e>
                      <m:sub>
                        <m:r>
                          <m:t xml:space="preserve">𝑏𝑎𝑑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12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73" name="CustomShape 16"/>
          <p:cNvSpPr/>
          <p:nvPr/>
        </p:nvSpPr>
        <p:spPr>
          <a:xfrm>
            <a:off x="7096680" y="3467160"/>
            <a:ext cx="1403640" cy="473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4" name="CustomShape 17"/>
          <p:cNvSpPr/>
          <p:nvPr/>
        </p:nvSpPr>
        <p:spPr>
          <a:xfrm flipH="1" flipV="1">
            <a:off x="6965640" y="3638520"/>
            <a:ext cx="395640" cy="6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5" name="Picture 2" descr=""/>
          <p:cNvPicPr/>
          <p:nvPr/>
        </p:nvPicPr>
        <p:blipFill>
          <a:blip r:embed="rId5"/>
          <a:stretch/>
        </p:blipFill>
        <p:spPr>
          <a:xfrm>
            <a:off x="67320" y="1065960"/>
            <a:ext cx="5368320" cy="293868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8532360" y="560700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286EA9DE-3FAC-4E94-A276-25A0022C0088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77" name="Picture 2" descr=""/>
          <p:cNvPicPr/>
          <p:nvPr/>
        </p:nvPicPr>
        <p:blipFill>
          <a:blip r:embed="rId1"/>
          <a:stretch/>
        </p:blipFill>
        <p:spPr>
          <a:xfrm>
            <a:off x="35640" y="764640"/>
            <a:ext cx="9105480" cy="4680000"/>
          </a:xfrm>
          <a:prstGeom prst="rect">
            <a:avLst/>
          </a:prstGeom>
          <a:ln>
            <a:noFill/>
          </a:ln>
        </p:spPr>
      </p:pic>
      <p:sp>
        <p:nvSpPr>
          <p:cNvPr id="378" name="CustomShape 2"/>
          <p:cNvSpPr/>
          <p:nvPr/>
        </p:nvSpPr>
        <p:spPr>
          <a:xfrm>
            <a:off x="624600" y="45720"/>
            <a:ext cx="799236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f2b20"/>
                </a:solidFill>
                <a:latin typeface="Calibri"/>
              </a:rPr>
              <a:t>Universal tool for overlapping signal recognition 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6876360" y="1632240"/>
            <a:ext cx="194400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Input data – ADCs on strips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3287160" y="2423520"/>
            <a:ext cx="180000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</a:rPr>
              <a:t>Visualization of the input 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7308360" y="4218480"/>
            <a:ext cx="1800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00"/>
                </a:solidFill>
                <a:latin typeface="Calibri"/>
              </a:rPr>
              <a:t>Result display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2" name="CustomShape 6"/>
          <p:cNvSpPr/>
          <p:nvPr/>
        </p:nvSpPr>
        <p:spPr>
          <a:xfrm>
            <a:off x="2915640" y="4222080"/>
            <a:ext cx="2304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latin typeface="Calibri"/>
              </a:rPr>
              <a:t>Search area selection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3" name="CustomShape 7"/>
          <p:cNvSpPr/>
          <p:nvPr/>
        </p:nvSpPr>
        <p:spPr>
          <a:xfrm>
            <a:off x="107640" y="764640"/>
            <a:ext cx="5184360" cy="288000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8"/>
          <p:cNvSpPr/>
          <p:nvPr/>
        </p:nvSpPr>
        <p:spPr>
          <a:xfrm>
            <a:off x="107640" y="3789000"/>
            <a:ext cx="5184360" cy="1583640"/>
          </a:xfrm>
          <a:prstGeom prst="rect">
            <a:avLst/>
          </a:prstGeom>
          <a:noFill/>
          <a:ln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9"/>
          <p:cNvSpPr/>
          <p:nvPr/>
        </p:nvSpPr>
        <p:spPr>
          <a:xfrm>
            <a:off x="5436000" y="3789000"/>
            <a:ext cx="3672000" cy="158364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10"/>
          <p:cNvSpPr/>
          <p:nvPr/>
        </p:nvSpPr>
        <p:spPr>
          <a:xfrm>
            <a:off x="7920720" y="5127840"/>
            <a:ext cx="1403280" cy="2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Calibri"/>
              </a:rPr>
              <a:t>Strip_nr*10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87" name="CustomShape 11"/>
          <p:cNvSpPr/>
          <p:nvPr/>
        </p:nvSpPr>
        <p:spPr>
          <a:xfrm>
            <a:off x="4140000" y="5158080"/>
            <a:ext cx="14032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Strip_nr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8" name="CustomShape 12"/>
          <p:cNvSpPr/>
          <p:nvPr/>
        </p:nvSpPr>
        <p:spPr>
          <a:xfrm>
            <a:off x="4140000" y="3357720"/>
            <a:ext cx="14032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Strip_nr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9" name="CustomShape 13"/>
          <p:cNvSpPr/>
          <p:nvPr/>
        </p:nvSpPr>
        <p:spPr>
          <a:xfrm>
            <a:off x="59760" y="3429000"/>
            <a:ext cx="3535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91440" bIns="91440" anchor="ctr" vert="vert270" rot="16200000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ADCs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0" name="CustomShape 14"/>
          <p:cNvSpPr/>
          <p:nvPr/>
        </p:nvSpPr>
        <p:spPr>
          <a:xfrm>
            <a:off x="5370120" y="3501000"/>
            <a:ext cx="3535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91440" bIns="91440" anchor="ctr" vert="vert270" rot="16200000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ADCs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1" name="CustomShape 15"/>
          <p:cNvSpPr/>
          <p:nvPr/>
        </p:nvSpPr>
        <p:spPr>
          <a:xfrm>
            <a:off x="107640" y="836640"/>
            <a:ext cx="3535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91440" bIns="91440" anchor="ctr" vert="vert270" rot="16200000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Time Bins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2" name="CustomShape 16"/>
          <p:cNvSpPr/>
          <p:nvPr/>
        </p:nvSpPr>
        <p:spPr>
          <a:xfrm>
            <a:off x="1187640" y="5743440"/>
            <a:ext cx="612036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2f2b20"/>
                </a:solidFill>
                <a:latin typeface="Calibri"/>
              </a:rPr>
              <a:t>Remark.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This tool can be used for visualization and signal delimitation for any detectors that use clustered charge distribution readout.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Outline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395640" y="1600200"/>
            <a:ext cx="7992360" cy="480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561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f2b20"/>
                </a:solidFill>
                <a:latin typeface="Calibri"/>
              </a:rPr>
              <a:t>Cathode-Strip Chamber (CSC) detector of the CMS experiment;</a:t>
            </a:r>
            <a:endParaRPr b="0" lang="ru-RU" sz="28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601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3000" spc="-1" strike="noStrike">
                <a:solidFill>
                  <a:srgbClr val="2f2b20"/>
                </a:solidFill>
                <a:latin typeface="Calibri"/>
              </a:rPr>
              <a:t>Segment reconstruction in CSCs;</a:t>
            </a:r>
            <a:endParaRPr b="0" lang="ru-RU" sz="30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601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3000" spc="-1" strike="noStrike">
                <a:solidFill>
                  <a:srgbClr val="2f2b20"/>
                </a:solidFill>
                <a:latin typeface="Calibri"/>
              </a:rPr>
              <a:t>Precise coordinate reconstruction in CSCs:</a:t>
            </a:r>
            <a:endParaRPr b="0" lang="ru-RU" sz="3000" spc="-1" strike="noStrike">
              <a:solidFill>
                <a:srgbClr val="2f2b20"/>
              </a:solidFill>
              <a:latin typeface="Calibri"/>
            </a:endParaRPr>
          </a:p>
          <a:p>
            <a:pPr lvl="2" marL="1005840" indent="-228240">
              <a:lnSpc>
                <a:spcPct val="100000"/>
              </a:lnSpc>
              <a:spcBef>
                <a:spcPts val="519"/>
              </a:spcBef>
              <a:buClr>
                <a:srgbClr val="d2cb6c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2f2b20"/>
                </a:solidFill>
                <a:latin typeface="Calibri"/>
              </a:rPr>
              <a:t>Simple two maxima delimitation;</a:t>
            </a:r>
            <a:endParaRPr b="0" lang="ru-RU" sz="2600" spc="-1" strike="noStrike">
              <a:solidFill>
                <a:srgbClr val="2f2b20"/>
              </a:solidFill>
              <a:latin typeface="Calibri"/>
            </a:endParaRPr>
          </a:p>
          <a:p>
            <a:pPr lvl="2" marL="1005840" indent="-228240">
              <a:lnSpc>
                <a:spcPct val="100000"/>
              </a:lnSpc>
              <a:spcBef>
                <a:spcPts val="519"/>
              </a:spcBef>
              <a:buClr>
                <a:srgbClr val="d2cb6c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2f2b20"/>
                </a:solidFill>
                <a:latin typeface="Calibri"/>
              </a:rPr>
              <a:t>Wavelet-based algorithm for multiple maxima.</a:t>
            </a:r>
            <a:endParaRPr b="0" lang="ru-RU" sz="2600" spc="-1" strike="noStrike">
              <a:solidFill>
                <a:srgbClr val="2f2b20"/>
              </a:solidFill>
              <a:latin typeface="Calibri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</a:pPr>
            <a:endParaRPr b="0" lang="ru-RU" sz="2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942CD916-AE4F-4D41-A00D-220FB02ACB80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251640" y="-162360"/>
            <a:ext cx="8218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Three overlapped signals recognition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69440" y="5157360"/>
            <a:ext cx="2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5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63ED5534-6375-4B25-8049-E9E3199A53DF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6048720" y="4438080"/>
            <a:ext cx="140328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Strip_nr*10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97" name="CustomShape 5"/>
          <p:cNvSpPr/>
          <p:nvPr/>
        </p:nvSpPr>
        <p:spPr>
          <a:xfrm>
            <a:off x="942120" y="1124640"/>
            <a:ext cx="46116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91440" bIns="91440" anchor="ctr" vert="vert270" rot="16200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ADCs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8" name="Picture 2" descr=""/>
          <p:cNvPicPr/>
          <p:nvPr/>
        </p:nvPicPr>
        <p:blipFill>
          <a:blip r:embed="rId1"/>
          <a:stretch/>
        </p:blipFill>
        <p:spPr>
          <a:xfrm>
            <a:off x="467640" y="908640"/>
            <a:ext cx="7560360" cy="4290480"/>
          </a:xfrm>
          <a:prstGeom prst="rect">
            <a:avLst/>
          </a:prstGeom>
          <a:ln>
            <a:noFill/>
          </a:ln>
        </p:spPr>
      </p:pic>
      <p:sp>
        <p:nvSpPr>
          <p:cNvPr id="399" name="CustomShape 6"/>
          <p:cNvSpPr/>
          <p:nvPr/>
        </p:nvSpPr>
        <p:spPr>
          <a:xfrm>
            <a:off x="171000" y="5229360"/>
            <a:ext cx="80010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latin typeface="Calibri"/>
              </a:rPr>
              <a:t>Yellow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initial signal distribution;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Red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gaussians and their centers  - overlapped coordinates reconstructed by the NEW algorithm;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b050"/>
                </a:solidFill>
                <a:latin typeface="Calibri"/>
              </a:rPr>
              <a:t>Green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simulated coordinate;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060"/>
                </a:solidFill>
                <a:latin typeface="Calibri"/>
              </a:rPr>
              <a:t>Blue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coordinate reconstructed by the STANDARD algorithm.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35640" y="188640"/>
            <a:ext cx="821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Reconstruction of four overlapped signals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1600200"/>
            <a:ext cx="7354800" cy="3412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5AE7DD70-B5DF-4E81-812B-124E06BCF678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171000" y="5229360"/>
            <a:ext cx="80010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latin typeface="Calibri"/>
              </a:rPr>
              <a:t>Yellow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– initial signal distribution;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Red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 gaussians and their centers  - overlapped coordinates reconstructed by the NEW algorithm;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b050"/>
                </a:solidFill>
                <a:latin typeface="Calibri"/>
              </a:rPr>
              <a:t>Green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simulated coordinate;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060"/>
                </a:solidFill>
                <a:latin typeface="Calibri"/>
              </a:rPr>
              <a:t>Blue line </a:t>
            </a: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– coordinate reconstructed by the STANDARD algorithm.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404" name="Picture 2" descr=""/>
          <p:cNvPicPr/>
          <p:nvPr/>
        </p:nvPicPr>
        <p:blipFill>
          <a:blip r:embed="rId1"/>
          <a:stretch/>
        </p:blipFill>
        <p:spPr>
          <a:xfrm>
            <a:off x="539640" y="1146240"/>
            <a:ext cx="7212240" cy="40824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395640" y="-99360"/>
            <a:ext cx="804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Two algorithms comparison on higher statistics</a:t>
            </a:r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407" name="Picture 2" descr=""/>
          <p:cNvPicPr/>
          <p:nvPr/>
        </p:nvPicPr>
        <p:blipFill>
          <a:blip r:embed="rId1"/>
          <a:stretch/>
        </p:blipFill>
        <p:spPr>
          <a:xfrm>
            <a:off x="611640" y="980640"/>
            <a:ext cx="7232760" cy="4911840"/>
          </a:xfrm>
          <a:prstGeom prst="rect">
            <a:avLst/>
          </a:prstGeom>
          <a:ln>
            <a:noFill/>
          </a:ln>
        </p:spPr>
      </p:pic>
      <p:sp>
        <p:nvSpPr>
          <p:cNvPr id="408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625CACC2-49E7-4AFE-A991-49699E9BC6F3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409" name="CustomShape 4"/>
          <p:cNvSpPr/>
          <p:nvPr/>
        </p:nvSpPr>
        <p:spPr>
          <a:xfrm>
            <a:off x="1187640" y="6093360"/>
            <a:ext cx="658548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en-US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2f2b20"/>
                </a:solidFill>
                <a:latin typeface="Calibri"/>
              </a:rPr>
              <a:t>– Standard algorithm; 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en-US" sz="2000" spc="-1" strike="noStrike">
                <a:solidFill>
                  <a:srgbClr val="2f2b20"/>
                </a:solidFill>
                <a:latin typeface="Calibri"/>
              </a:rPr>
              <a:t>– NEW algorithm. </a:t>
            </a:r>
            <a:endParaRPr b="0" lang="en-US" sz="2000" spc="-1" strike="noStrike"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107640" y="-99360"/>
            <a:ext cx="835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Local Coordinate Reconstruction Status and Plans</a:t>
            </a:r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107640" y="908640"/>
            <a:ext cx="7969320" cy="5491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2f2b20"/>
                </a:solidFill>
                <a:latin typeface="Calibri"/>
              </a:rPr>
              <a:t>Status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: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Simple two maxima delimitation developed;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It finds “hidden” signal coordinate resulting in a valuable improvement in the quality of segments;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A more “sophisticated” method based on wavelet method was developed;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This tool can be used for any detector that works with cluster-shape charge distributions;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The new approach reconstructs the strip coordinate ~2.5 times closer to the MC muon in comparison with the standard approach;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It is time consuming, especially for &gt;2 maxima delimitation (tested only on PC);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114480">
              <a:lnSpc>
                <a:spcPct val="10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2f2b20"/>
                </a:solidFill>
                <a:latin typeface="Calibri"/>
              </a:rPr>
              <a:t>Plans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Simple two maxima delimitation implementation into the official CMS software is scheduled for the beginning of next year;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Run wavelet-based algorithm inside the CMSSW framework to estimate the actual time consumption;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Apply discrete-wavelets  instead of continuous ones in order to decrease the time consumption.</a:t>
            </a: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C14F6C8D-B60F-4658-B9C6-EB7FCD6C2646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51640" y="-27360"/>
            <a:ext cx="8074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WLCG made all these possible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4B3891C3-B537-4C2A-BB17-0471A5D5CE6B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15" name="Picture 2" descr=""/>
          <p:cNvPicPr/>
          <p:nvPr/>
        </p:nvPicPr>
        <p:blipFill>
          <a:blip r:embed="rId1"/>
          <a:stretch/>
        </p:blipFill>
        <p:spPr>
          <a:xfrm>
            <a:off x="179640" y="956880"/>
            <a:ext cx="8712720" cy="3335760"/>
          </a:xfrm>
          <a:prstGeom prst="rect">
            <a:avLst/>
          </a:prstGeom>
          <a:ln>
            <a:noFill/>
          </a:ln>
        </p:spPr>
      </p:pic>
      <p:sp>
        <p:nvSpPr>
          <p:cNvPr id="416" name="CustomShape 3"/>
          <p:cNvSpPr/>
          <p:nvPr/>
        </p:nvSpPr>
        <p:spPr>
          <a:xfrm>
            <a:off x="107640" y="4951440"/>
            <a:ext cx="3816000" cy="11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While developing new algorithms and optimizing them: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&gt; 100 000 jobs were launched;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2b2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~15 000 000 000 events processed.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17" name="Picture 2" descr=""/>
          <p:cNvPicPr/>
          <p:nvPr/>
        </p:nvPicPr>
        <p:blipFill>
          <a:blip r:embed="rId2"/>
          <a:stretch/>
        </p:blipFill>
        <p:spPr>
          <a:xfrm>
            <a:off x="4500000" y="4331880"/>
            <a:ext cx="3744000" cy="25531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1691640" y="155664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Thank you for your attention!!!</a:t>
            </a:r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419" name="Picture 3" descr=""/>
          <p:cNvPicPr/>
          <p:nvPr/>
        </p:nvPicPr>
        <p:blipFill>
          <a:blip r:embed="rId1"/>
          <a:stretch/>
        </p:blipFill>
        <p:spPr>
          <a:xfrm>
            <a:off x="0" y="3317760"/>
            <a:ext cx="9150120" cy="3539880"/>
          </a:xfrm>
          <a:prstGeom prst="rect">
            <a:avLst/>
          </a:prstGeom>
          <a:ln>
            <a:noFill/>
          </a:ln>
        </p:spPr>
      </p:pic>
      <p:pic>
        <p:nvPicPr>
          <p:cNvPr id="420" name="Picture 5" descr=""/>
          <p:cNvPicPr/>
          <p:nvPr/>
        </p:nvPicPr>
        <p:blipFill>
          <a:blip r:embed="rId2"/>
          <a:stretch/>
        </p:blipFill>
        <p:spPr>
          <a:xfrm>
            <a:off x="7721640" y="-1800"/>
            <a:ext cx="1422000" cy="1422000"/>
          </a:xfrm>
          <a:prstGeom prst="rect">
            <a:avLst/>
          </a:prstGeom>
          <a:ln>
            <a:noFill/>
          </a:ln>
        </p:spPr>
      </p:pic>
      <p:pic>
        <p:nvPicPr>
          <p:cNvPr id="421" name="Picture 2" descr=""/>
          <p:cNvPicPr/>
          <p:nvPr/>
        </p:nvPicPr>
        <p:blipFill>
          <a:blip r:embed="rId3"/>
          <a:stretch/>
        </p:blipFill>
        <p:spPr>
          <a:xfrm>
            <a:off x="107640" y="90000"/>
            <a:ext cx="1872000" cy="12391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92040" y="308304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Back up slides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830F6701-1F37-4715-916C-19A7099B2EEF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251640" y="116640"/>
            <a:ext cx="806436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Segment multiplicity per station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8532360" y="566136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C41BE347-F370-478C-97C8-13E0A7BC5787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26" name="Picture 2" descr=""/>
          <p:cNvPicPr/>
          <p:nvPr/>
        </p:nvPicPr>
        <p:blipFill>
          <a:blip r:embed="rId1"/>
          <a:stretch/>
        </p:blipFill>
        <p:spPr>
          <a:xfrm>
            <a:off x="246960" y="3717000"/>
            <a:ext cx="4109760" cy="2798640"/>
          </a:xfrm>
          <a:prstGeom prst="rect">
            <a:avLst/>
          </a:prstGeom>
          <a:ln>
            <a:noFill/>
          </a:ln>
        </p:spPr>
      </p:pic>
      <p:sp>
        <p:nvSpPr>
          <p:cNvPr id="427" name="CustomShape 3"/>
          <p:cNvSpPr/>
          <p:nvPr/>
        </p:nvSpPr>
        <p:spPr>
          <a:xfrm>
            <a:off x="1365840" y="474840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28" name="Picture 3" descr=""/>
          <p:cNvPicPr/>
          <p:nvPr/>
        </p:nvPicPr>
        <p:blipFill>
          <a:blip r:embed="rId2"/>
          <a:stretch/>
        </p:blipFill>
        <p:spPr>
          <a:xfrm>
            <a:off x="40680" y="828360"/>
            <a:ext cx="4170960" cy="2840400"/>
          </a:xfrm>
          <a:prstGeom prst="rect">
            <a:avLst/>
          </a:prstGeom>
          <a:ln>
            <a:noFill/>
          </a:ln>
        </p:spPr>
      </p:pic>
      <p:sp>
        <p:nvSpPr>
          <p:cNvPr id="429" name="CustomShape 4"/>
          <p:cNvSpPr/>
          <p:nvPr/>
        </p:nvSpPr>
        <p:spPr>
          <a:xfrm>
            <a:off x="1332360" y="159840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30" name="Picture 4" descr=""/>
          <p:cNvPicPr/>
          <p:nvPr/>
        </p:nvPicPr>
        <p:blipFill>
          <a:blip r:embed="rId3"/>
          <a:stretch/>
        </p:blipFill>
        <p:spPr>
          <a:xfrm>
            <a:off x="4356720" y="828360"/>
            <a:ext cx="4241160" cy="2888280"/>
          </a:xfrm>
          <a:prstGeom prst="rect">
            <a:avLst/>
          </a:prstGeom>
          <a:ln>
            <a:noFill/>
          </a:ln>
        </p:spPr>
      </p:pic>
      <p:sp>
        <p:nvSpPr>
          <p:cNvPr id="431" name="CustomShape 5"/>
          <p:cNvSpPr/>
          <p:nvPr/>
        </p:nvSpPr>
        <p:spPr>
          <a:xfrm>
            <a:off x="5541480" y="162180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32" name="Picture 5" descr=""/>
          <p:cNvPicPr/>
          <p:nvPr/>
        </p:nvPicPr>
        <p:blipFill>
          <a:blip r:embed="rId4"/>
          <a:stretch/>
        </p:blipFill>
        <p:spPr>
          <a:xfrm>
            <a:off x="4356720" y="3717000"/>
            <a:ext cx="4241160" cy="2888280"/>
          </a:xfrm>
          <a:prstGeom prst="rect">
            <a:avLst/>
          </a:prstGeom>
          <a:ln>
            <a:noFill/>
          </a:ln>
        </p:spPr>
      </p:pic>
      <p:sp>
        <p:nvSpPr>
          <p:cNvPr id="433" name="CustomShape 6"/>
          <p:cNvSpPr/>
          <p:nvPr/>
        </p:nvSpPr>
        <p:spPr>
          <a:xfrm>
            <a:off x="5661360" y="4748400"/>
            <a:ext cx="17611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ZMM+PU(25ns)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4" name="TextShape 7"/>
          <p:cNvSpPr txBox="1"/>
          <p:nvPr/>
        </p:nvSpPr>
        <p:spPr>
          <a:xfrm>
            <a:off x="1063800" y="6399360"/>
            <a:ext cx="658548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ST algorithm;  </a:t>
            </a:r>
            <a:r>
              <a:rPr b="0" lang="ru-RU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RU algorithm. 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 descr=""/>
          <p:cNvPicPr/>
          <p:nvPr/>
        </p:nvPicPr>
        <p:blipFill>
          <a:blip r:embed="rId1"/>
          <a:stretch/>
        </p:blipFill>
        <p:spPr>
          <a:xfrm>
            <a:off x="86760" y="998280"/>
            <a:ext cx="4097160" cy="2790360"/>
          </a:xfrm>
          <a:prstGeom prst="rect">
            <a:avLst/>
          </a:prstGeom>
          <a:ln>
            <a:noFill/>
          </a:ln>
        </p:spPr>
      </p:pic>
      <p:sp>
        <p:nvSpPr>
          <p:cNvPr id="436" name="TextShape 1"/>
          <p:cNvSpPr txBox="1"/>
          <p:nvPr/>
        </p:nvSpPr>
        <p:spPr>
          <a:xfrm>
            <a:off x="251640" y="116640"/>
            <a:ext cx="777636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2400" spc="-97" strike="noStrike">
                <a:solidFill>
                  <a:srgbClr val="675e47"/>
                </a:solidFill>
                <a:latin typeface="Cambria"/>
              </a:rPr>
              <a:t>Number of RecHits in all reconstructed segments </a:t>
            </a:r>
            <a:endParaRPr b="0" lang="ru-RU" sz="24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8532360" y="18864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3415B76-2C88-4F62-B3BE-0480B41C7EB3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38" name="Picture 2" descr=""/>
          <p:cNvPicPr/>
          <p:nvPr/>
        </p:nvPicPr>
        <p:blipFill>
          <a:blip r:embed="rId2"/>
          <a:stretch/>
        </p:blipFill>
        <p:spPr>
          <a:xfrm>
            <a:off x="86760" y="3789000"/>
            <a:ext cx="4371480" cy="297720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>
            <a:off x="990000" y="476532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40" name="Picture 5" descr=""/>
          <p:cNvPicPr/>
          <p:nvPr/>
        </p:nvPicPr>
        <p:blipFill>
          <a:blip r:embed="rId3"/>
          <a:stretch/>
        </p:blipFill>
        <p:spPr>
          <a:xfrm>
            <a:off x="4212000" y="3789000"/>
            <a:ext cx="4371480" cy="2977200"/>
          </a:xfrm>
          <a:prstGeom prst="rect">
            <a:avLst/>
          </a:prstGeom>
          <a:ln>
            <a:noFill/>
          </a:ln>
        </p:spPr>
      </p:pic>
      <p:sp>
        <p:nvSpPr>
          <p:cNvPr id="441" name="CustomShape 4"/>
          <p:cNvSpPr/>
          <p:nvPr/>
        </p:nvSpPr>
        <p:spPr>
          <a:xfrm>
            <a:off x="400680" y="202536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1000 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5004000" y="4748400"/>
            <a:ext cx="17611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ZMM+PU(25ns)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43" name="Picture 4" descr=""/>
          <p:cNvPicPr/>
          <p:nvPr/>
        </p:nvPicPr>
        <p:blipFill>
          <a:blip r:embed="rId4"/>
          <a:stretch/>
        </p:blipFill>
        <p:spPr>
          <a:xfrm>
            <a:off x="4184280" y="797760"/>
            <a:ext cx="4392000" cy="2991240"/>
          </a:xfrm>
          <a:prstGeom prst="rect">
            <a:avLst/>
          </a:prstGeom>
          <a:ln>
            <a:noFill/>
          </a:ln>
        </p:spPr>
      </p:pic>
      <p:sp>
        <p:nvSpPr>
          <p:cNvPr id="444" name="CustomShape 6"/>
          <p:cNvSpPr/>
          <p:nvPr/>
        </p:nvSpPr>
        <p:spPr>
          <a:xfrm>
            <a:off x="4788000" y="161424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 GeV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5" name="TextShape 7"/>
          <p:cNvSpPr txBox="1"/>
          <p:nvPr/>
        </p:nvSpPr>
        <p:spPr>
          <a:xfrm>
            <a:off x="755640" y="2925000"/>
            <a:ext cx="658548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ST algorithm;  </a:t>
            </a:r>
            <a:r>
              <a:rPr b="0" lang="ru-RU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RU algorithm. 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251640" y="116640"/>
            <a:ext cx="761976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000" spc="-97" strike="noStrike">
                <a:solidFill>
                  <a:srgbClr val="675e47"/>
                </a:solidFill>
                <a:latin typeface="Cambria"/>
              </a:rPr>
              <a:t>RecHit efficiency for muon segment</a:t>
            </a:r>
            <a:endParaRPr b="0" lang="ru-RU" sz="40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47" name="TextShape 2"/>
          <p:cNvSpPr txBox="1"/>
          <p:nvPr/>
        </p:nvSpPr>
        <p:spPr>
          <a:xfrm>
            <a:off x="8532360" y="11664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544B30B1-C4C6-4929-80FA-3CE617EF2BCA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48" name="Picture 2" descr=""/>
          <p:cNvPicPr/>
          <p:nvPr/>
        </p:nvPicPr>
        <p:blipFill>
          <a:blip r:embed="rId1"/>
          <a:stretch/>
        </p:blipFill>
        <p:spPr>
          <a:xfrm>
            <a:off x="107640" y="3757680"/>
            <a:ext cx="4464000" cy="3040200"/>
          </a:xfrm>
          <a:prstGeom prst="rect">
            <a:avLst/>
          </a:prstGeom>
          <a:ln>
            <a:noFill/>
          </a:ln>
        </p:spPr>
      </p:pic>
      <p:sp>
        <p:nvSpPr>
          <p:cNvPr id="449" name="CustomShape 3"/>
          <p:cNvSpPr/>
          <p:nvPr/>
        </p:nvSpPr>
        <p:spPr>
          <a:xfrm>
            <a:off x="1403640" y="490968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50" name="Picture 3" descr=""/>
          <p:cNvPicPr/>
          <p:nvPr/>
        </p:nvPicPr>
        <p:blipFill>
          <a:blip r:embed="rId2"/>
          <a:stretch/>
        </p:blipFill>
        <p:spPr>
          <a:xfrm>
            <a:off x="107640" y="717120"/>
            <a:ext cx="4464000" cy="3040200"/>
          </a:xfrm>
          <a:prstGeom prst="rect">
            <a:avLst/>
          </a:prstGeom>
          <a:ln>
            <a:noFill/>
          </a:ln>
        </p:spPr>
      </p:pic>
      <p:sp>
        <p:nvSpPr>
          <p:cNvPr id="451" name="CustomShape 4"/>
          <p:cNvSpPr/>
          <p:nvPr/>
        </p:nvSpPr>
        <p:spPr>
          <a:xfrm>
            <a:off x="1403640" y="220608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52" name="Picture 4" descr=""/>
          <p:cNvPicPr/>
          <p:nvPr/>
        </p:nvPicPr>
        <p:blipFill>
          <a:blip r:embed="rId3"/>
          <a:stretch/>
        </p:blipFill>
        <p:spPr>
          <a:xfrm>
            <a:off x="4212000" y="702000"/>
            <a:ext cx="4486320" cy="3055320"/>
          </a:xfrm>
          <a:prstGeom prst="rect">
            <a:avLst/>
          </a:prstGeom>
          <a:ln>
            <a:noFill/>
          </a:ln>
        </p:spPr>
      </p:pic>
      <p:sp>
        <p:nvSpPr>
          <p:cNvPr id="453" name="CustomShape 5"/>
          <p:cNvSpPr/>
          <p:nvPr/>
        </p:nvSpPr>
        <p:spPr>
          <a:xfrm>
            <a:off x="5519160" y="218880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54" name="Picture 2" descr=""/>
          <p:cNvPicPr/>
          <p:nvPr/>
        </p:nvPicPr>
        <p:blipFill>
          <a:blip r:embed="rId4"/>
          <a:stretch/>
        </p:blipFill>
        <p:spPr>
          <a:xfrm>
            <a:off x="4212000" y="3757680"/>
            <a:ext cx="4464000" cy="3040200"/>
          </a:xfrm>
          <a:prstGeom prst="rect">
            <a:avLst/>
          </a:prstGeom>
          <a:ln>
            <a:noFill/>
          </a:ln>
        </p:spPr>
      </p:pic>
      <p:sp>
        <p:nvSpPr>
          <p:cNvPr id="455" name="CustomShape 6"/>
          <p:cNvSpPr/>
          <p:nvPr/>
        </p:nvSpPr>
        <p:spPr>
          <a:xfrm>
            <a:off x="5685480" y="4909680"/>
            <a:ext cx="15397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ZMM+PU(25)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6" name="TextShape 7"/>
          <p:cNvSpPr txBox="1"/>
          <p:nvPr/>
        </p:nvSpPr>
        <p:spPr>
          <a:xfrm>
            <a:off x="899640" y="2997000"/>
            <a:ext cx="658548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ST algorithm;  </a:t>
            </a:r>
            <a:r>
              <a:rPr b="0" lang="ru-RU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RU algorithm. 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39116BCF-B274-4E28-8F99-C2B609B7B749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46" name="Picture 6" descr=""/>
          <p:cNvPicPr/>
          <p:nvPr/>
        </p:nvPicPr>
        <p:blipFill>
          <a:blip r:embed="rId1"/>
          <a:stretch/>
        </p:blipFill>
        <p:spPr>
          <a:xfrm>
            <a:off x="326880" y="764640"/>
            <a:ext cx="8507520" cy="5943600"/>
          </a:xfrm>
          <a:prstGeom prst="rect">
            <a:avLst/>
          </a:prstGeom>
          <a:ln>
            <a:noFill/>
          </a:ln>
        </p:spPr>
      </p:pic>
      <p:sp>
        <p:nvSpPr>
          <p:cNvPr id="147" name="TextShape 3"/>
          <p:cNvSpPr txBox="1"/>
          <p:nvPr/>
        </p:nvSpPr>
        <p:spPr>
          <a:xfrm>
            <a:off x="539640" y="0"/>
            <a:ext cx="8229240" cy="868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Cathode Strip Chambers (CSC)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1043640" y="5301360"/>
            <a:ext cx="1079640" cy="71964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2" descr=""/>
          <p:cNvPicPr/>
          <p:nvPr/>
        </p:nvPicPr>
        <p:blipFill>
          <a:blip r:embed="rId2"/>
          <a:stretch/>
        </p:blipFill>
        <p:spPr>
          <a:xfrm>
            <a:off x="2915640" y="1967760"/>
            <a:ext cx="4277880" cy="29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0" name="CustomShape 5"/>
          <p:cNvSpPr/>
          <p:nvPr/>
        </p:nvSpPr>
        <p:spPr>
          <a:xfrm flipV="1">
            <a:off x="1907640" y="4884840"/>
            <a:ext cx="287640" cy="34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algn="bl" blurRad="50800" dist="25400" rotWithShape="0">
              <a:srgbClr val="000000">
                <a:alpha val="6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1" name="CustomShape 6"/>
          <p:cNvSpPr/>
          <p:nvPr/>
        </p:nvSpPr>
        <p:spPr>
          <a:xfrm flipV="1">
            <a:off x="2195640" y="5316840"/>
            <a:ext cx="287640" cy="34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algn="bl" blurRad="50800" dist="25400" rotWithShape="0">
              <a:srgbClr val="000000">
                <a:alpha val="6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2" name="CustomShape 7"/>
          <p:cNvSpPr/>
          <p:nvPr/>
        </p:nvSpPr>
        <p:spPr>
          <a:xfrm>
            <a:off x="354240" y="0"/>
            <a:ext cx="8507520" cy="86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4600" spc="-97" strike="noStrike">
                <a:solidFill>
                  <a:srgbClr val="675e47"/>
                </a:solidFill>
                <a:latin typeface="Cambria"/>
              </a:rPr>
              <a:t>Compact Muon Solenoid Detector</a:t>
            </a:r>
            <a:endParaRPr b="0" lang="en-US" sz="4600" spc="-1" strike="noStrike">
              <a:latin typeface="Arial"/>
            </a:endParaRPr>
          </a:p>
        </p:txBody>
      </p:sp>
    </p:spTree>
  </p:cSld>
  <p:transition spd="slow">
    <p:circle/>
  </p:transition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path="M -0.00278 -0.06591 L -0.38681 0.3432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nodeType="with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30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path="M -0.1316 0.08141 L 0.04166 -0.05504">
                                      <p:cBhvr>
                                        <p:cTn id="3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nodeType="afterEffect" fill="hold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192240" y="0"/>
            <a:ext cx="761976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dPhi (RecoSeg - SimSeg) 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8532360" y="8028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968E598-9896-4628-9FEA-D947632D6694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59" name="Picture 2" descr=""/>
          <p:cNvPicPr/>
          <p:nvPr/>
        </p:nvPicPr>
        <p:blipFill>
          <a:blip r:embed="rId1"/>
          <a:stretch/>
        </p:blipFill>
        <p:spPr>
          <a:xfrm>
            <a:off x="0" y="3740760"/>
            <a:ext cx="4537800" cy="3090240"/>
          </a:xfrm>
          <a:prstGeom prst="rect">
            <a:avLst/>
          </a:prstGeom>
          <a:ln>
            <a:noFill/>
          </a:ln>
        </p:spPr>
      </p:pic>
      <p:sp>
        <p:nvSpPr>
          <p:cNvPr id="460" name="CustomShape 3"/>
          <p:cNvSpPr/>
          <p:nvPr/>
        </p:nvSpPr>
        <p:spPr>
          <a:xfrm>
            <a:off x="427320" y="510264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61" name="Picture 3" descr=""/>
          <p:cNvPicPr/>
          <p:nvPr/>
        </p:nvPicPr>
        <p:blipFill>
          <a:blip r:embed="rId2"/>
          <a:stretch/>
        </p:blipFill>
        <p:spPr>
          <a:xfrm>
            <a:off x="0" y="650160"/>
            <a:ext cx="4537800" cy="3090240"/>
          </a:xfrm>
          <a:prstGeom prst="rect">
            <a:avLst/>
          </a:prstGeom>
          <a:ln>
            <a:noFill/>
          </a:ln>
        </p:spPr>
      </p:pic>
      <p:sp>
        <p:nvSpPr>
          <p:cNvPr id="462" name="CustomShape 4"/>
          <p:cNvSpPr/>
          <p:nvPr/>
        </p:nvSpPr>
        <p:spPr>
          <a:xfrm>
            <a:off x="427320" y="182736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63" name="Picture 4" descr=""/>
          <p:cNvPicPr/>
          <p:nvPr/>
        </p:nvPicPr>
        <p:blipFill>
          <a:blip r:embed="rId3"/>
          <a:stretch/>
        </p:blipFill>
        <p:spPr>
          <a:xfrm>
            <a:off x="4538160" y="702000"/>
            <a:ext cx="4461840" cy="3038400"/>
          </a:xfrm>
          <a:prstGeom prst="rect">
            <a:avLst/>
          </a:prstGeom>
          <a:ln>
            <a:noFill/>
          </a:ln>
        </p:spPr>
      </p:pic>
      <p:sp>
        <p:nvSpPr>
          <p:cNvPr id="464" name="CustomShape 5"/>
          <p:cNvSpPr/>
          <p:nvPr/>
        </p:nvSpPr>
        <p:spPr>
          <a:xfrm>
            <a:off x="5116680" y="1827360"/>
            <a:ext cx="187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100 GeV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65" name="Picture 5" descr=""/>
          <p:cNvPicPr/>
          <p:nvPr/>
        </p:nvPicPr>
        <p:blipFill>
          <a:blip r:embed="rId4"/>
          <a:stretch/>
        </p:blipFill>
        <p:spPr>
          <a:xfrm>
            <a:off x="4538160" y="3740760"/>
            <a:ext cx="4461840" cy="3038400"/>
          </a:xfrm>
          <a:prstGeom prst="rect">
            <a:avLst/>
          </a:prstGeom>
          <a:ln>
            <a:noFill/>
          </a:ln>
        </p:spPr>
      </p:pic>
      <p:sp>
        <p:nvSpPr>
          <p:cNvPr id="466" name="CustomShape 6"/>
          <p:cNvSpPr/>
          <p:nvPr/>
        </p:nvSpPr>
        <p:spPr>
          <a:xfrm>
            <a:off x="5220000" y="4798080"/>
            <a:ext cx="15397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ZMM+PU(25)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7" name="TextShape 7"/>
          <p:cNvSpPr txBox="1"/>
          <p:nvPr/>
        </p:nvSpPr>
        <p:spPr>
          <a:xfrm>
            <a:off x="1187640" y="5470920"/>
            <a:ext cx="658548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ST algorithm;  </a:t>
            </a:r>
            <a:r>
              <a:rPr b="0" lang="ru-RU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RU algorithm. 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323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High multiplicity example - 72 RecHits in ME21   </a:t>
            </a:r>
            <a:br/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1115640" y="515736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Standard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10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5364000" y="514080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New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11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2519640" y="6079320"/>
            <a:ext cx="3672000" cy="366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Collisions2015 256630:26:34248876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2" name="TextShape 5"/>
          <p:cNvSpPr txBox="1"/>
          <p:nvPr/>
        </p:nvSpPr>
        <p:spPr>
          <a:xfrm>
            <a:off x="8532360" y="562500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EC4CCBC0-A1D7-4B63-B4AD-23AC613AF7F0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73" name="Picture 2" descr=""/>
          <p:cNvPicPr/>
          <p:nvPr/>
        </p:nvPicPr>
        <p:blipFill>
          <a:blip r:embed="rId1"/>
          <a:stretch/>
        </p:blipFill>
        <p:spPr>
          <a:xfrm>
            <a:off x="800280" y="1416240"/>
            <a:ext cx="2664000" cy="30621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474" name="Picture 3" descr=""/>
          <p:cNvPicPr/>
          <p:nvPr/>
        </p:nvPicPr>
        <p:blipFill>
          <a:blip r:embed="rId2"/>
          <a:stretch/>
        </p:blipFill>
        <p:spPr>
          <a:xfrm>
            <a:off x="5184000" y="1374840"/>
            <a:ext cx="2736000" cy="3144960"/>
          </a:xfrm>
          <a:prstGeom prst="rect">
            <a:avLst/>
          </a:prstGeom>
          <a:ln>
            <a:noFill/>
          </a:ln>
        </p:spPr>
      </p:pic>
      <p:sp>
        <p:nvSpPr>
          <p:cNvPr id="475" name="Line 6"/>
          <p:cNvSpPr/>
          <p:nvPr/>
        </p:nvSpPr>
        <p:spPr>
          <a:xfrm flipH="1" flipV="1">
            <a:off x="2843640" y="1988640"/>
            <a:ext cx="1152000" cy="360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6" name="Line 7"/>
          <p:cNvSpPr/>
          <p:nvPr/>
        </p:nvSpPr>
        <p:spPr>
          <a:xfrm flipH="1" flipV="1">
            <a:off x="5364000" y="1194480"/>
            <a:ext cx="1152000" cy="360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Line 8"/>
          <p:cNvSpPr/>
          <p:nvPr/>
        </p:nvSpPr>
        <p:spPr>
          <a:xfrm flipH="1" flipV="1">
            <a:off x="7344000" y="1860120"/>
            <a:ext cx="1152360" cy="41652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Line 9"/>
          <p:cNvSpPr/>
          <p:nvPr/>
        </p:nvSpPr>
        <p:spPr>
          <a:xfrm flipH="1" flipV="1">
            <a:off x="747360" y="1211040"/>
            <a:ext cx="1152360" cy="41688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9" name="CustomShape 10"/>
          <p:cNvSpPr/>
          <p:nvPr/>
        </p:nvSpPr>
        <p:spPr>
          <a:xfrm>
            <a:off x="3852000" y="1490760"/>
            <a:ext cx="1007640" cy="57888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Muon trajectory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80" name="CustomShape 11"/>
          <p:cNvSpPr/>
          <p:nvPr/>
        </p:nvSpPr>
        <p:spPr>
          <a:xfrm flipH="1">
            <a:off x="3635280" y="1768320"/>
            <a:ext cx="287640" cy="44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12"/>
          <p:cNvSpPr/>
          <p:nvPr/>
        </p:nvSpPr>
        <p:spPr>
          <a:xfrm flipV="1">
            <a:off x="4572000" y="1211400"/>
            <a:ext cx="6116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395640" y="764640"/>
            <a:ext cx="662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f2b2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2f2b20"/>
                </a:solidFill>
                <a:latin typeface="Calibri"/>
              </a:rPr>
              <a:t>ST segments                Goal segments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3" name="Picture 7" descr=""/>
          <p:cNvPicPr/>
          <p:nvPr/>
        </p:nvPicPr>
        <p:blipFill>
          <a:blip r:embed="rId1"/>
          <a:stretch/>
        </p:blipFill>
        <p:spPr>
          <a:xfrm>
            <a:off x="3618000" y="580680"/>
            <a:ext cx="161640" cy="952200"/>
          </a:xfrm>
          <a:prstGeom prst="rect">
            <a:avLst/>
          </a:prstGeom>
          <a:ln>
            <a:noFill/>
          </a:ln>
        </p:spPr>
      </p:pic>
      <p:pic>
        <p:nvPicPr>
          <p:cNvPr id="484" name="Picture 2" descr=""/>
          <p:cNvPicPr/>
          <p:nvPr/>
        </p:nvPicPr>
        <p:blipFill>
          <a:blip r:embed="rId2"/>
          <a:stretch/>
        </p:blipFill>
        <p:spPr>
          <a:xfrm>
            <a:off x="261360" y="1772640"/>
            <a:ext cx="6467040" cy="2373120"/>
          </a:xfrm>
          <a:prstGeom prst="rect">
            <a:avLst/>
          </a:prstGeom>
          <a:ln>
            <a:noFill/>
          </a:ln>
        </p:spPr>
      </p:pic>
      <p:sp>
        <p:nvSpPr>
          <p:cNvPr id="485" name="CustomShape 2"/>
          <p:cNvSpPr/>
          <p:nvPr/>
        </p:nvSpPr>
        <p:spPr>
          <a:xfrm>
            <a:off x="808920" y="1524600"/>
            <a:ext cx="55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 2012  Run 198210   ME1/3   n_ev  1543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86" name="Picture 3" descr=""/>
          <p:cNvPicPr/>
          <p:nvPr/>
        </p:nvPicPr>
        <p:blipFill>
          <a:blip r:embed="rId3"/>
          <a:stretch/>
        </p:blipFill>
        <p:spPr>
          <a:xfrm>
            <a:off x="6804360" y="3095640"/>
            <a:ext cx="2195640" cy="1800000"/>
          </a:xfrm>
          <a:prstGeom prst="rect">
            <a:avLst/>
          </a:prstGeom>
          <a:ln>
            <a:noFill/>
          </a:ln>
        </p:spPr>
      </p:pic>
      <p:pic>
        <p:nvPicPr>
          <p:cNvPr id="487" name="Picture 7" descr=""/>
          <p:cNvPicPr/>
          <p:nvPr/>
        </p:nvPicPr>
        <p:blipFill>
          <a:blip r:embed="rId4"/>
          <a:stretch/>
        </p:blipFill>
        <p:spPr>
          <a:xfrm>
            <a:off x="3618000" y="1998720"/>
            <a:ext cx="161640" cy="1921320"/>
          </a:xfrm>
          <a:prstGeom prst="rect">
            <a:avLst/>
          </a:prstGeom>
          <a:ln>
            <a:noFill/>
          </a:ln>
        </p:spPr>
      </p:pic>
      <p:pic>
        <p:nvPicPr>
          <p:cNvPr id="488" name="Picture 4" descr=""/>
          <p:cNvPicPr/>
          <p:nvPr/>
        </p:nvPicPr>
        <p:blipFill>
          <a:blip r:embed="rId5"/>
          <a:stretch/>
        </p:blipFill>
        <p:spPr>
          <a:xfrm>
            <a:off x="395640" y="4208760"/>
            <a:ext cx="6332760" cy="2192760"/>
          </a:xfrm>
          <a:prstGeom prst="rect">
            <a:avLst/>
          </a:prstGeom>
          <a:ln>
            <a:noFill/>
          </a:ln>
        </p:spPr>
      </p:pic>
      <p:sp>
        <p:nvSpPr>
          <p:cNvPr id="489" name="CustomShape 3"/>
          <p:cNvSpPr/>
          <p:nvPr/>
        </p:nvSpPr>
        <p:spPr>
          <a:xfrm>
            <a:off x="722880" y="3995640"/>
            <a:ext cx="55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 2012  Run 198210   ME1/3   n_ev  12044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90" name="Picture 7" descr=""/>
          <p:cNvPicPr/>
          <p:nvPr/>
        </p:nvPicPr>
        <p:blipFill>
          <a:blip r:embed="rId6"/>
          <a:stretch/>
        </p:blipFill>
        <p:spPr>
          <a:xfrm>
            <a:off x="3618000" y="4401360"/>
            <a:ext cx="161640" cy="2209320"/>
          </a:xfrm>
          <a:prstGeom prst="rect">
            <a:avLst/>
          </a:prstGeom>
          <a:ln>
            <a:noFill/>
          </a:ln>
        </p:spPr>
      </p:pic>
      <p:sp>
        <p:nvSpPr>
          <p:cNvPr id="491" name="TextShape 4"/>
          <p:cNvSpPr txBox="1"/>
          <p:nvPr/>
        </p:nvSpPr>
        <p:spPr>
          <a:xfrm>
            <a:off x="3600" y="-99360"/>
            <a:ext cx="836712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Event Example for R-coordinate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92" name="TextShape 5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9DB05CC7-2433-4961-B8DA-6B0695BD4940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67640" y="10440"/>
            <a:ext cx="8229240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ST algo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395640" y="911880"/>
            <a:ext cx="8229240" cy="5613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f2b20"/>
                </a:solidFill>
                <a:latin typeface="Calibri"/>
              </a:rPr>
              <a:t>Spanning Tree (ST)</a:t>
            </a:r>
            <a:endParaRPr b="0" lang="ru-RU" sz="24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2400" spc="-1" strike="noStrike">
              <a:solidFill>
                <a:srgbClr val="2f2b20"/>
              </a:solidFill>
              <a:latin typeface="Calibri"/>
            </a:endParaRPr>
          </a:p>
          <a:p>
            <a:pPr marL="114480">
              <a:lnSpc>
                <a:spcPct val="100000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2f2b20"/>
                </a:solidFill>
                <a:latin typeface="Calibri"/>
              </a:rPr>
              <a:t>(1)</a:t>
            </a: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 marL="114480">
              <a:lnSpc>
                <a:spcPct val="100000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2f2b20"/>
                </a:solidFill>
                <a:latin typeface="Calibri"/>
              </a:rPr>
              <a:t>(2)</a:t>
            </a: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 marL="114480"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ru-RU" sz="1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95" name="TextShape 3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694BC8C-2FAF-42D9-A72C-7B49DCBC8BA3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496" name="Picture 2" descr=""/>
          <p:cNvPicPr/>
          <p:nvPr/>
        </p:nvPicPr>
        <p:blipFill>
          <a:blip r:embed="rId1"/>
          <a:stretch/>
        </p:blipFill>
        <p:spPr>
          <a:xfrm>
            <a:off x="5580000" y="590760"/>
            <a:ext cx="3660120" cy="3341880"/>
          </a:xfrm>
          <a:prstGeom prst="rect">
            <a:avLst/>
          </a:prstGeom>
          <a:ln>
            <a:noFill/>
          </a:ln>
        </p:spPr>
      </p:pic>
      <p:pic>
        <p:nvPicPr>
          <p:cNvPr id="497" name="Picture 3" descr=""/>
          <p:cNvPicPr/>
          <p:nvPr/>
        </p:nvPicPr>
        <p:blipFill>
          <a:blip r:embed="rId2"/>
          <a:stretch/>
        </p:blipFill>
        <p:spPr>
          <a:xfrm>
            <a:off x="1147320" y="1462320"/>
            <a:ext cx="4046400" cy="431640"/>
          </a:xfrm>
          <a:prstGeom prst="rect">
            <a:avLst/>
          </a:prstGeom>
          <a:ln>
            <a:noFill/>
          </a:ln>
        </p:spPr>
      </p:pic>
      <p:pic>
        <p:nvPicPr>
          <p:cNvPr id="498" name="Picture 4" descr=""/>
          <p:cNvPicPr/>
          <p:nvPr/>
        </p:nvPicPr>
        <p:blipFill>
          <a:blip r:embed="rId3"/>
          <a:stretch/>
        </p:blipFill>
        <p:spPr>
          <a:xfrm>
            <a:off x="2555640" y="1894320"/>
            <a:ext cx="1032840" cy="509760"/>
          </a:xfrm>
          <a:prstGeom prst="rect">
            <a:avLst/>
          </a:prstGeom>
          <a:ln>
            <a:noFill/>
          </a:ln>
        </p:spPr>
      </p:pic>
      <p:pic>
        <p:nvPicPr>
          <p:cNvPr id="499" name="Picture 5" descr=""/>
          <p:cNvPicPr/>
          <p:nvPr/>
        </p:nvPicPr>
        <p:blipFill>
          <a:blip r:embed="rId4"/>
          <a:stretch/>
        </p:blipFill>
        <p:spPr>
          <a:xfrm>
            <a:off x="375480" y="2565000"/>
            <a:ext cx="5636160" cy="474480"/>
          </a:xfrm>
          <a:prstGeom prst="rect">
            <a:avLst/>
          </a:prstGeom>
          <a:ln>
            <a:noFill/>
          </a:ln>
        </p:spPr>
      </p:pic>
      <p:sp>
        <p:nvSpPr>
          <p:cNvPr id="500" name="CustomShape 4"/>
          <p:cNvSpPr/>
          <p:nvPr/>
        </p:nvSpPr>
        <p:spPr>
          <a:xfrm>
            <a:off x="107640" y="2623320"/>
            <a:ext cx="43164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2f2b20"/>
                </a:solidFill>
                <a:latin typeface="Calibri"/>
              </a:rPr>
              <a:t>(3)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600" spc="-97" strike="noStrike">
                <a:solidFill>
                  <a:srgbClr val="675e47"/>
                </a:solidFill>
                <a:latin typeface="Cambria"/>
              </a:rPr>
              <a:t>CSC Local Reconstruction</a:t>
            </a:r>
            <a:endParaRPr b="0" lang="ru-RU" sz="4600" spc="-1" strike="noStrike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567160" y="3200400"/>
            <a:ext cx="4009680" cy="456840"/>
          </a:xfrm>
          <a:prstGeom prst="rect">
            <a:avLst/>
          </a:prstGeom>
          <a:ln>
            <a:noFill/>
          </a:ln>
        </p:spPr>
      </p:pic>
      <p:pic>
        <p:nvPicPr>
          <p:cNvPr id="155" name="Picture 3" descr=""/>
          <p:cNvPicPr/>
          <p:nvPr/>
        </p:nvPicPr>
        <p:blipFill>
          <a:blip r:embed="rId2"/>
          <a:stretch/>
        </p:blipFill>
        <p:spPr>
          <a:xfrm>
            <a:off x="251640" y="1538280"/>
            <a:ext cx="8424720" cy="3910320"/>
          </a:xfrm>
          <a:prstGeom prst="rect">
            <a:avLst/>
          </a:prstGeom>
          <a:ln>
            <a:noFill/>
          </a:ln>
        </p:spPr>
      </p:pic>
      <p:sp>
        <p:nvSpPr>
          <p:cNvPr id="156" name="TextShape 2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3506B9A6-5F9C-45B2-B7E0-665FD8E9F41F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57" name="Picture 10" descr=""/>
          <p:cNvPicPr/>
          <p:nvPr/>
        </p:nvPicPr>
        <p:blipFill>
          <a:blip r:embed="rId3"/>
          <a:stretch/>
        </p:blipFill>
        <p:spPr>
          <a:xfrm>
            <a:off x="-10080" y="1989000"/>
            <a:ext cx="3849840" cy="28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95640" y="764640"/>
            <a:ext cx="6408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f2b20"/>
                </a:solidFill>
                <a:latin typeface="Calibri"/>
              </a:rPr>
              <a:t> </a:t>
            </a:r>
            <a:r>
              <a:rPr b="0" lang="en-US" sz="3200" spc="-1" strike="noStrike">
                <a:solidFill>
                  <a:srgbClr val="2f2b20"/>
                </a:solidFill>
                <a:latin typeface="Calibri"/>
              </a:rPr>
              <a:t>ST algo (standard)      Target output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9" name="Picture 7" descr=""/>
          <p:cNvPicPr/>
          <p:nvPr/>
        </p:nvPicPr>
        <p:blipFill>
          <a:blip r:embed="rId1"/>
          <a:stretch/>
        </p:blipFill>
        <p:spPr>
          <a:xfrm>
            <a:off x="3618000" y="580680"/>
            <a:ext cx="161640" cy="952200"/>
          </a:xfrm>
          <a:prstGeom prst="rect">
            <a:avLst/>
          </a:prstGeom>
          <a:ln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2"/>
          <a:stretch/>
        </p:blipFill>
        <p:spPr>
          <a:xfrm>
            <a:off x="261360" y="1772640"/>
            <a:ext cx="6467040" cy="237312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808920" y="1524600"/>
            <a:ext cx="55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 2012  Run 198210   ME1/3   n_ev  1543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2" name="Picture 3" descr=""/>
          <p:cNvPicPr/>
          <p:nvPr/>
        </p:nvPicPr>
        <p:blipFill>
          <a:blip r:embed="rId3"/>
          <a:stretch/>
        </p:blipFill>
        <p:spPr>
          <a:xfrm>
            <a:off x="6804360" y="3095640"/>
            <a:ext cx="2195640" cy="1800000"/>
          </a:xfrm>
          <a:prstGeom prst="rect">
            <a:avLst/>
          </a:prstGeom>
          <a:ln>
            <a:noFill/>
          </a:ln>
        </p:spPr>
      </p:pic>
      <p:pic>
        <p:nvPicPr>
          <p:cNvPr id="163" name="Picture 7" descr=""/>
          <p:cNvPicPr/>
          <p:nvPr/>
        </p:nvPicPr>
        <p:blipFill>
          <a:blip r:embed="rId4"/>
          <a:stretch/>
        </p:blipFill>
        <p:spPr>
          <a:xfrm>
            <a:off x="3618000" y="1998720"/>
            <a:ext cx="161640" cy="1921320"/>
          </a:xfrm>
          <a:prstGeom prst="rect">
            <a:avLst/>
          </a:prstGeom>
          <a:ln>
            <a:noFill/>
          </a:ln>
        </p:spPr>
      </p:pic>
      <p:pic>
        <p:nvPicPr>
          <p:cNvPr id="164" name="Picture 4" descr=""/>
          <p:cNvPicPr/>
          <p:nvPr/>
        </p:nvPicPr>
        <p:blipFill>
          <a:blip r:embed="rId5"/>
          <a:stretch/>
        </p:blipFill>
        <p:spPr>
          <a:xfrm>
            <a:off x="395640" y="4208760"/>
            <a:ext cx="6332760" cy="219276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722880" y="3995640"/>
            <a:ext cx="55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 2012  Run 198210   ME1/3   n_ev  12044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6" name="Picture 7" descr=""/>
          <p:cNvPicPr/>
          <p:nvPr/>
        </p:nvPicPr>
        <p:blipFill>
          <a:blip r:embed="rId6"/>
          <a:stretch/>
        </p:blipFill>
        <p:spPr>
          <a:xfrm>
            <a:off x="3618000" y="4401360"/>
            <a:ext cx="161640" cy="2209320"/>
          </a:xfrm>
          <a:prstGeom prst="rect">
            <a:avLst/>
          </a:prstGeom>
          <a:ln>
            <a:noFill/>
          </a:ln>
        </p:spPr>
      </p:pic>
      <p:sp>
        <p:nvSpPr>
          <p:cNvPr id="167" name="TextShape 4"/>
          <p:cNvSpPr txBox="1"/>
          <p:nvPr/>
        </p:nvSpPr>
        <p:spPr>
          <a:xfrm>
            <a:off x="3600" y="-99360"/>
            <a:ext cx="836712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600" spc="-97" strike="noStrike">
                <a:solidFill>
                  <a:srgbClr val="675e47"/>
                </a:solidFill>
                <a:latin typeface="Cambria"/>
              </a:rPr>
              <a:t>Event Example for wire coordinate segment</a:t>
            </a:r>
            <a:endParaRPr b="0" lang="ru-RU" sz="36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68" name="TextShape 5"/>
          <p:cNvSpPr txBox="1"/>
          <p:nvPr/>
        </p:nvSpPr>
        <p:spPr>
          <a:xfrm>
            <a:off x="8531640" y="562500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742150F8-F731-4E7C-A376-CE13A25C9DCA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95640" y="-157680"/>
            <a:ext cx="8229240" cy="92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000" spc="-97" strike="noStrike">
                <a:solidFill>
                  <a:srgbClr val="675e47"/>
                </a:solidFill>
                <a:latin typeface="Cambria"/>
              </a:rPr>
              <a:t>RU(RoadUsage) Algorithm main ideas</a:t>
            </a:r>
            <a:endParaRPr b="0" lang="ru-RU" sz="40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23640" y="400680"/>
            <a:ext cx="8229240" cy="49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35640" y="720000"/>
            <a:ext cx="8496720" cy="60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Calibri"/>
              </a:rPr>
              <a:t>Taking into account the IP while choosing the base hits in terms of WG for the future segment;</a:t>
            </a:r>
            <a:endParaRPr b="0" lang="en-US" sz="2400" spc="-1" strike="noStrike"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Calibri"/>
              </a:rPr>
              <a:t>Base Road for RecHit association:</a:t>
            </a:r>
            <a:endParaRPr b="0" lang="en-US" sz="2400" spc="-1" strike="noStrike"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A straight line is traced through the base hits </a:t>
            </a:r>
            <a:endParaRPr b="0" lang="en-US" sz="1600" spc="-1" strike="noStrike"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In the road formed along this line new hits from the inner layers are added to the segment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600" spc="-1" strike="noStrike"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Calibri"/>
              </a:rPr>
              <a:t>Phi &amp;  tuned thresholds for each CSC station;</a:t>
            </a:r>
            <a:endParaRPr b="0" lang="en-US" sz="2400" spc="-1" strike="noStrike">
              <a:latin typeface="Arial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Calibri"/>
              </a:rPr>
              <a:t>If there are enough unused RecHits left the segment reconstruction is run again with the IP check turned off in order to reconstruct segments that correspond to displaced muons.</a:t>
            </a:r>
            <a:endParaRPr b="0" lang="en-US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2f2b20"/>
                </a:solidFill>
                <a:latin typeface="Calibri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Implemented into the official CMS software package in July,2016</a:t>
            </a:r>
            <a:endParaRPr b="0" lang="en-US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Starting 2017 it became the DEFAULT algorithm for reconstruction in CSC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35640" y="720000"/>
            <a:ext cx="8496720" cy="6093000"/>
          </a:xfrm>
          <a:prstGeom prst="rect">
            <a:avLst/>
          </a:prstGeom>
          <a:blipFill rotWithShape="0">
            <a:blip r:embed="rId1"/>
            <a:stretch>
              <a:fillRect l="0" t="-1598" r="-1362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3" name="Picture 3" descr=""/>
          <p:cNvPicPr/>
          <p:nvPr/>
        </p:nvPicPr>
        <p:blipFill>
          <a:blip r:embed="rId2"/>
          <a:stretch/>
        </p:blipFill>
        <p:spPr>
          <a:xfrm>
            <a:off x="1403640" y="2205000"/>
            <a:ext cx="5714640" cy="1800000"/>
          </a:xfrm>
          <a:prstGeom prst="rect">
            <a:avLst/>
          </a:prstGeom>
          <a:ln>
            <a:noFill/>
          </a:ln>
        </p:spPr>
      </p:pic>
      <p:sp>
        <p:nvSpPr>
          <p:cNvPr id="174" name="TextShape 5"/>
          <p:cNvSpPr txBox="1"/>
          <p:nvPr/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C73ECB09-0DDA-4931-9DB3-5D4D29582643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23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2800" spc="-97" strike="noStrike">
                <a:solidFill>
                  <a:srgbClr val="675e47"/>
                </a:solidFill>
                <a:latin typeface="Cambria"/>
              </a:rPr>
              <a:t>High multiplicity example - 84 RecHits in Chamber   </a:t>
            </a:r>
            <a:br/>
            <a:endParaRPr b="0" lang="ru-RU" sz="28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331640" y="515736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Standard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15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4932000" y="514080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New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4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TextShape 4"/>
          <p:cNvSpPr txBox="1"/>
          <p:nvPr/>
        </p:nvSpPr>
        <p:spPr>
          <a:xfrm>
            <a:off x="8532360" y="562500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587393EA-1F9B-4A9B-9CD6-76084515456B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1259640" y="908640"/>
            <a:ext cx="2448000" cy="4173840"/>
          </a:xfrm>
          <a:prstGeom prst="rect">
            <a:avLst/>
          </a:prstGeom>
          <a:ln>
            <a:noFill/>
          </a:ln>
        </p:spPr>
      </p:pic>
      <p:pic>
        <p:nvPicPr>
          <p:cNvPr id="180" name="Picture 3" descr=""/>
          <p:cNvPicPr/>
          <p:nvPr/>
        </p:nvPicPr>
        <p:blipFill>
          <a:blip r:embed="rId2"/>
          <a:stretch/>
        </p:blipFill>
        <p:spPr>
          <a:xfrm>
            <a:off x="4860000" y="900720"/>
            <a:ext cx="2808000" cy="4200840"/>
          </a:xfrm>
          <a:prstGeom prst="rect">
            <a:avLst/>
          </a:prstGeom>
          <a:ln>
            <a:noFill/>
          </a:ln>
        </p:spPr>
      </p:pic>
      <p:sp>
        <p:nvSpPr>
          <p:cNvPr id="181" name="CustomShape 5"/>
          <p:cNvSpPr/>
          <p:nvPr/>
        </p:nvSpPr>
        <p:spPr>
          <a:xfrm>
            <a:off x="7401960" y="838800"/>
            <a:ext cx="266040" cy="431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6"/>
          <p:cNvSpPr/>
          <p:nvPr/>
        </p:nvSpPr>
        <p:spPr>
          <a:xfrm>
            <a:off x="3780000" y="2270520"/>
            <a:ext cx="100764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Muon trajectory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 flipH="1" flipV="1">
            <a:off x="3923280" y="1916280"/>
            <a:ext cx="143640" cy="35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8"/>
          <p:cNvSpPr/>
          <p:nvPr/>
        </p:nvSpPr>
        <p:spPr>
          <a:xfrm>
            <a:off x="4284000" y="2853000"/>
            <a:ext cx="28764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9"/>
          <p:cNvSpPr/>
          <p:nvPr/>
        </p:nvSpPr>
        <p:spPr>
          <a:xfrm flipH="1">
            <a:off x="755280" y="2852640"/>
            <a:ext cx="936360" cy="432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Line 10"/>
          <p:cNvSpPr/>
          <p:nvPr/>
        </p:nvSpPr>
        <p:spPr>
          <a:xfrm flipH="1">
            <a:off x="2987640" y="1844640"/>
            <a:ext cx="936000" cy="432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Line 11"/>
          <p:cNvSpPr/>
          <p:nvPr/>
        </p:nvSpPr>
        <p:spPr>
          <a:xfrm flipH="1">
            <a:off x="4499640" y="2852640"/>
            <a:ext cx="864360" cy="360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Line 12"/>
          <p:cNvSpPr/>
          <p:nvPr/>
        </p:nvSpPr>
        <p:spPr>
          <a:xfrm flipH="1">
            <a:off x="6660000" y="1880640"/>
            <a:ext cx="864000" cy="360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230760" y="341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3200" spc="-97" strike="noStrike">
                <a:solidFill>
                  <a:srgbClr val="675e47"/>
                </a:solidFill>
                <a:latin typeface="Cambria"/>
              </a:rPr>
              <a:t>High multiplicity example - 44 RecHits in ME21   </a:t>
            </a:r>
            <a:br/>
            <a:endParaRPr b="0" lang="ru-RU" sz="32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73840" y="483948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Standard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0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5359680" y="4817520"/>
            <a:ext cx="2376000" cy="63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New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8 segments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2519640" y="6079320"/>
            <a:ext cx="3672000" cy="366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Collisions2015 256630:22:28500814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TextShape 5"/>
          <p:cNvSpPr txBox="1"/>
          <p:nvPr/>
        </p:nvSpPr>
        <p:spPr>
          <a:xfrm>
            <a:off x="8532360" y="562500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5A964192-BC34-4C93-820F-2C482BB87386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507240" y="1482840"/>
            <a:ext cx="2485800" cy="2857320"/>
          </a:xfrm>
          <a:prstGeom prst="rect">
            <a:avLst/>
          </a:prstGeom>
          <a:ln>
            <a:noFill/>
          </a:ln>
        </p:spPr>
      </p:pic>
      <p:pic>
        <p:nvPicPr>
          <p:cNvPr id="195" name="Picture 3" descr=""/>
          <p:cNvPicPr/>
          <p:nvPr/>
        </p:nvPicPr>
        <p:blipFill>
          <a:blip r:embed="rId2"/>
          <a:stretch/>
        </p:blipFill>
        <p:spPr>
          <a:xfrm>
            <a:off x="5309280" y="1400760"/>
            <a:ext cx="2485800" cy="2857320"/>
          </a:xfrm>
          <a:prstGeom prst="rect">
            <a:avLst/>
          </a:prstGeom>
          <a:ln>
            <a:noFill/>
          </a:ln>
        </p:spPr>
      </p:pic>
      <p:sp>
        <p:nvSpPr>
          <p:cNvPr id="196" name="Line 6"/>
          <p:cNvSpPr/>
          <p:nvPr/>
        </p:nvSpPr>
        <p:spPr>
          <a:xfrm flipH="1">
            <a:off x="2722320" y="2399040"/>
            <a:ext cx="1008000" cy="288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7"/>
          <p:cNvSpPr/>
          <p:nvPr/>
        </p:nvSpPr>
        <p:spPr>
          <a:xfrm flipH="1">
            <a:off x="4687920" y="2775960"/>
            <a:ext cx="1008360" cy="288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8"/>
          <p:cNvSpPr/>
          <p:nvPr/>
        </p:nvSpPr>
        <p:spPr>
          <a:xfrm>
            <a:off x="3762720" y="2347200"/>
            <a:ext cx="102492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2f2b20"/>
                </a:solidFill>
                <a:latin typeface="Calibri"/>
              </a:rPr>
              <a:t>Muon trajectory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9" name="Line 9"/>
          <p:cNvSpPr/>
          <p:nvPr/>
        </p:nvSpPr>
        <p:spPr>
          <a:xfrm flipH="1">
            <a:off x="7524000" y="2056320"/>
            <a:ext cx="1008360" cy="288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ine 10"/>
          <p:cNvSpPr/>
          <p:nvPr/>
        </p:nvSpPr>
        <p:spPr>
          <a:xfrm flipH="1">
            <a:off x="-8640" y="3113280"/>
            <a:ext cx="1007640" cy="288000"/>
          </a:xfrm>
          <a:prstGeom prst="line">
            <a:avLst/>
          </a:prstGeom>
          <a:ln w="2556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1"/>
          <p:cNvSpPr/>
          <p:nvPr/>
        </p:nvSpPr>
        <p:spPr>
          <a:xfrm flipH="1" flipV="1">
            <a:off x="3457080" y="2542320"/>
            <a:ext cx="304920" cy="11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2"/>
          <p:cNvSpPr/>
          <p:nvPr/>
        </p:nvSpPr>
        <p:spPr>
          <a:xfrm>
            <a:off x="4688280" y="2636640"/>
            <a:ext cx="287640" cy="2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532360" y="18864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3F6C5DD-9F0E-4B1E-9535-2D38C9B2C4C1}" type="slidenum">
              <a:rPr b="0" lang="en-US" sz="18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204" name="Picture 3" descr=""/>
          <p:cNvPicPr/>
          <p:nvPr/>
        </p:nvPicPr>
        <p:blipFill>
          <a:blip r:embed="rId1"/>
          <a:stretch/>
        </p:blipFill>
        <p:spPr>
          <a:xfrm>
            <a:off x="0" y="548640"/>
            <a:ext cx="4321080" cy="294048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129240" y="1604880"/>
            <a:ext cx="23385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4843440" y="4573080"/>
            <a:ext cx="17611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Displaced Mu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691520" y="4462920"/>
            <a:ext cx="176112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DisplacedMu SUSY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08" name="Group 5"/>
          <p:cNvGrpSpPr/>
          <p:nvPr/>
        </p:nvGrpSpPr>
        <p:grpSpPr>
          <a:xfrm>
            <a:off x="129240" y="3447000"/>
            <a:ext cx="4387320" cy="2987640"/>
            <a:chOff x="129240" y="3447000"/>
            <a:chExt cx="4387320" cy="2987640"/>
          </a:xfrm>
        </p:grpSpPr>
        <p:pic>
          <p:nvPicPr>
            <p:cNvPr id="209" name="Picture 3" descr=""/>
            <p:cNvPicPr/>
            <p:nvPr/>
          </p:nvPicPr>
          <p:blipFill>
            <a:blip r:embed="rId2"/>
            <a:stretch/>
          </p:blipFill>
          <p:spPr>
            <a:xfrm>
              <a:off x="129240" y="3447000"/>
              <a:ext cx="4387320" cy="298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6"/>
            <p:cNvSpPr/>
            <p:nvPr/>
          </p:nvSpPr>
          <p:spPr>
            <a:xfrm>
              <a:off x="739800" y="4652640"/>
              <a:ext cx="226476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2f2b20"/>
                  </a:solidFill>
                  <a:latin typeface="Calibri"/>
                </a:rPr>
                <a:t>Efficiency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11" name="CustomShape 7"/>
          <p:cNvSpPr/>
          <p:nvPr/>
        </p:nvSpPr>
        <p:spPr>
          <a:xfrm>
            <a:off x="467640" y="1773720"/>
            <a:ext cx="22647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2f2b20"/>
                </a:solidFill>
                <a:latin typeface="Calibri"/>
              </a:rPr>
              <a:t>Overall segment size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12" name="Group 8"/>
          <p:cNvGrpSpPr/>
          <p:nvPr/>
        </p:nvGrpSpPr>
        <p:grpSpPr>
          <a:xfrm>
            <a:off x="4312080" y="673560"/>
            <a:ext cx="4318920" cy="2875680"/>
            <a:chOff x="4312080" y="673560"/>
            <a:chExt cx="4318920" cy="2875680"/>
          </a:xfrm>
        </p:grpSpPr>
        <p:sp>
          <p:nvSpPr>
            <p:cNvPr id="213" name="CustomShape 9"/>
            <p:cNvSpPr/>
            <p:nvPr/>
          </p:nvSpPr>
          <p:spPr>
            <a:xfrm>
              <a:off x="4709520" y="1672560"/>
              <a:ext cx="193644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2f2b20"/>
                  </a:solidFill>
                  <a:latin typeface="Calibri"/>
                </a:rPr>
                <a:t>HaloMu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214" name="Picture 2" descr=""/>
            <p:cNvPicPr/>
            <p:nvPr/>
          </p:nvPicPr>
          <p:blipFill>
            <a:blip r:embed="rId3"/>
            <a:stretch/>
          </p:blipFill>
          <p:spPr>
            <a:xfrm>
              <a:off x="4312080" y="673560"/>
              <a:ext cx="4318920" cy="2875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5" name="CustomShape 10"/>
            <p:cNvSpPr/>
            <p:nvPr/>
          </p:nvSpPr>
          <p:spPr>
            <a:xfrm>
              <a:off x="5379840" y="1485360"/>
              <a:ext cx="234288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2f2b20"/>
                  </a:solidFill>
                  <a:latin typeface="Calibri"/>
                </a:rPr>
                <a:t>Segment multiplicity</a:t>
              </a:r>
              <a:endParaRPr b="0" lang="en-US" sz="1800" spc="-1" strike="noStrike">
                <a:latin typeface="Arial"/>
              </a:endParaRPr>
            </a:p>
          </p:txBody>
        </p:sp>
      </p:grpSp>
      <p:pic>
        <p:nvPicPr>
          <p:cNvPr id="216" name="Picture 2" descr=""/>
          <p:cNvPicPr/>
          <p:nvPr/>
        </p:nvPicPr>
        <p:blipFill>
          <a:blip r:embed="rId4"/>
          <a:stretch/>
        </p:blipFill>
        <p:spPr>
          <a:xfrm>
            <a:off x="4156560" y="3537360"/>
            <a:ext cx="4474440" cy="3038400"/>
          </a:xfrm>
          <a:prstGeom prst="rect">
            <a:avLst/>
          </a:prstGeom>
          <a:ln>
            <a:noFill/>
          </a:ln>
        </p:spPr>
      </p:pic>
      <p:sp>
        <p:nvSpPr>
          <p:cNvPr id="217" name="TextShape 11"/>
          <p:cNvSpPr txBox="1"/>
          <p:nvPr/>
        </p:nvSpPr>
        <p:spPr>
          <a:xfrm>
            <a:off x="1063800" y="6399360"/>
            <a:ext cx="658548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blue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Standard(ST) algorithm;  </a:t>
            </a:r>
            <a:r>
              <a:rPr b="0" lang="ru-RU" sz="2000" spc="-1" strike="noStrike">
                <a:solidFill>
                  <a:srgbClr val="ff0000"/>
                </a:solidFill>
                <a:latin typeface="Calibri"/>
              </a:rPr>
              <a:t>red </a:t>
            </a:r>
            <a:r>
              <a:rPr b="0" lang="ru-RU" sz="2000" spc="-1" strike="noStrike">
                <a:solidFill>
                  <a:srgbClr val="2f2b20"/>
                </a:solidFill>
                <a:latin typeface="Calibri"/>
              </a:rPr>
              <a:t>– NEW(RU) algorithm. </a:t>
            </a:r>
            <a:endParaRPr b="0" lang="ru-RU" sz="2000" spc="-1" strike="noStrike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18" name="CustomShape 12"/>
          <p:cNvSpPr/>
          <p:nvPr/>
        </p:nvSpPr>
        <p:spPr>
          <a:xfrm>
            <a:off x="8145360" y="4149000"/>
            <a:ext cx="458640" cy="21564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3"/>
          <p:cNvSpPr/>
          <p:nvPr/>
        </p:nvSpPr>
        <p:spPr>
          <a:xfrm>
            <a:off x="8028360" y="4964760"/>
            <a:ext cx="575640" cy="21564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4"/>
          <p:cNvSpPr/>
          <p:nvPr/>
        </p:nvSpPr>
        <p:spPr>
          <a:xfrm>
            <a:off x="4788000" y="4151160"/>
            <a:ext cx="25200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2f2b20"/>
                </a:solidFill>
                <a:latin typeface="Calibri"/>
              </a:rPr>
              <a:t>dPhi between muon segment and MC muon trajectory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1" name="CustomShape 15"/>
          <p:cNvSpPr/>
          <p:nvPr/>
        </p:nvSpPr>
        <p:spPr>
          <a:xfrm>
            <a:off x="467640" y="-315360"/>
            <a:ext cx="761976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4600" spc="-97" strike="noStrike">
                <a:solidFill>
                  <a:srgbClr val="675e47"/>
                </a:solidFill>
                <a:latin typeface="Cambria"/>
              </a:rPr>
              <a:t>Two algorithms’ comparison</a:t>
            </a:r>
            <a:endParaRPr b="0" lang="en-US" sz="46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40772</TotalTime>
  <Application>LibreOffice/6.0.6.2$Linux_X86_64 LibreOffice_project/00m0$Build-2</Application>
  <Words>1229</Words>
  <Paragraphs>245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2014-05-21T08:51:22Z</dcterms:created>
  <dc:creator>Николай Войтишин</dc:creator>
  <dc:description/>
  <dc:language>en-US</dc:language>
  <cp:lastModifiedBy>Николай Войтишин</cp:lastModifiedBy>
  <dcterms:modified xsi:type="dcterms:W3CDTF">2018-10-20T11:14:05Z</dcterms:modified>
  <cp:revision>265</cp:revision>
  <dc:subject/>
  <dc:title>Новый алгоритм реконструкции мюонных трэк-сегментов в Катодно-Стриповых Камерах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