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322" r:id="rId3"/>
    <p:sldId id="279" r:id="rId4"/>
    <p:sldId id="308" r:id="rId5"/>
    <p:sldId id="309" r:id="rId6"/>
    <p:sldId id="310" r:id="rId7"/>
    <p:sldId id="287" r:id="rId8"/>
    <p:sldId id="313" r:id="rId9"/>
    <p:sldId id="288" r:id="rId10"/>
    <p:sldId id="297" r:id="rId11"/>
    <p:sldId id="338" r:id="rId12"/>
    <p:sldId id="294" r:id="rId13"/>
    <p:sldId id="319" r:id="rId14"/>
    <p:sldId id="314" r:id="rId15"/>
    <p:sldId id="341" r:id="rId16"/>
    <p:sldId id="317" r:id="rId17"/>
    <p:sldId id="318" r:id="rId18"/>
    <p:sldId id="339" r:id="rId19"/>
    <p:sldId id="335" r:id="rId20"/>
    <p:sldId id="263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7" r:id="rId34"/>
    <p:sldId id="336" r:id="rId35"/>
    <p:sldId id="340" r:id="rId36"/>
    <p:sldId id="286" r:id="rId37"/>
    <p:sldId id="280" r:id="rId38"/>
    <p:sldId id="311" r:id="rId39"/>
    <p:sldId id="312" r:id="rId40"/>
    <p:sldId id="316" r:id="rId41"/>
    <p:sldId id="321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784" autoAdjust="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80;&#1082;&#1086;&#1083;&#1072;&#1081;\Downloads\results_newSK%2528optimal_rejection%2529_edit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80;&#1082;&#1086;&#1083;&#1072;&#1081;\Downloads\optimal_point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10GeV</c:v>
          </c:tx>
          <c:cat>
            <c:strRef>
              <c:f>Лист1!$A$9:$A$12</c:f>
              <c:strCache>
                <c:ptCount val="4"/>
                <c:pt idx="0">
                  <c:v>ST</c:v>
                </c:pt>
                <c:pt idx="1">
                  <c:v>new_ST</c:v>
                </c:pt>
                <c:pt idx="2">
                  <c:v>BaseRoad</c:v>
                </c:pt>
                <c:pt idx="3">
                  <c:v>BaseRoad+Baseline</c:v>
                </c:pt>
              </c:strCache>
            </c:strRef>
          </c:cat>
          <c:val>
            <c:numRef>
              <c:f>Лист1!$B$9:$B$12</c:f>
              <c:numCache>
                <c:formatCode>0.00</c:formatCode>
                <c:ptCount val="4"/>
                <c:pt idx="0">
                  <c:v>85.83</c:v>
                </c:pt>
                <c:pt idx="1">
                  <c:v>91.42</c:v>
                </c:pt>
                <c:pt idx="2">
                  <c:v>93.16</c:v>
                </c:pt>
                <c:pt idx="3">
                  <c:v>92.77</c:v>
                </c:pt>
              </c:numCache>
            </c:numRef>
          </c:val>
          <c:smooth val="0"/>
        </c:ser>
        <c:ser>
          <c:idx val="1"/>
          <c:order val="1"/>
          <c:tx>
            <c:v>100GeV</c:v>
          </c:tx>
          <c:cat>
            <c:strRef>
              <c:f>Лист1!$A$9:$A$12</c:f>
              <c:strCache>
                <c:ptCount val="4"/>
                <c:pt idx="0">
                  <c:v>ST</c:v>
                </c:pt>
                <c:pt idx="1">
                  <c:v>new_ST</c:v>
                </c:pt>
                <c:pt idx="2">
                  <c:v>BaseRoad</c:v>
                </c:pt>
                <c:pt idx="3">
                  <c:v>BaseRoad+Baseline</c:v>
                </c:pt>
              </c:strCache>
            </c:strRef>
          </c:cat>
          <c:val>
            <c:numRef>
              <c:f>Лист1!$C$9:$C$12</c:f>
              <c:numCache>
                <c:formatCode>General</c:formatCode>
                <c:ptCount val="4"/>
                <c:pt idx="0">
                  <c:v>81.63</c:v>
                </c:pt>
                <c:pt idx="1">
                  <c:v>88.15</c:v>
                </c:pt>
                <c:pt idx="2">
                  <c:v>91.15</c:v>
                </c:pt>
                <c:pt idx="3">
                  <c:v>90.42</c:v>
                </c:pt>
              </c:numCache>
            </c:numRef>
          </c:val>
          <c:smooth val="0"/>
        </c:ser>
        <c:ser>
          <c:idx val="2"/>
          <c:order val="2"/>
          <c:tx>
            <c:v>1000GeV</c:v>
          </c:tx>
          <c:cat>
            <c:strRef>
              <c:f>Лист1!$A$9:$A$12</c:f>
              <c:strCache>
                <c:ptCount val="4"/>
                <c:pt idx="0">
                  <c:v>ST</c:v>
                </c:pt>
                <c:pt idx="1">
                  <c:v>new_ST</c:v>
                </c:pt>
                <c:pt idx="2">
                  <c:v>BaseRoad</c:v>
                </c:pt>
                <c:pt idx="3">
                  <c:v>BaseRoad+Baseline</c:v>
                </c:pt>
              </c:strCache>
            </c:strRef>
          </c:cat>
          <c:val>
            <c:numRef>
              <c:f>Лист1!$D$9:$D$12</c:f>
              <c:numCache>
                <c:formatCode>General</c:formatCode>
                <c:ptCount val="4"/>
                <c:pt idx="0">
                  <c:v>69.86</c:v>
                </c:pt>
                <c:pt idx="1">
                  <c:v>76.44</c:v>
                </c:pt>
                <c:pt idx="2">
                  <c:v>81.96</c:v>
                </c:pt>
                <c:pt idx="3">
                  <c:v>80.959999999999994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73568"/>
        <c:axId val="124575104"/>
      </c:lineChart>
      <c:catAx>
        <c:axId val="12457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575104"/>
        <c:crosses val="autoZero"/>
        <c:auto val="1"/>
        <c:lblAlgn val="ctr"/>
        <c:lblOffset val="100"/>
        <c:noMultiLvlLbl val="0"/>
      </c:catAx>
      <c:valAx>
        <c:axId val="124575104"/>
        <c:scaling>
          <c:orientation val="minMax"/>
          <c:max val="95"/>
          <c:min val="67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457356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23683804230352"/>
          <c:y val="4.2347191808124574E-2"/>
          <c:w val="0.53308828331942382"/>
          <c:h val="0.78897789950169261"/>
        </c:manualLayout>
      </c:layout>
      <c:scatterChart>
        <c:scatterStyle val="lineMarker"/>
        <c:varyColors val="0"/>
        <c:ser>
          <c:idx val="0"/>
          <c:order val="0"/>
          <c:tx>
            <c:v>Full segment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B0F0"/>
              </a:solidFill>
            </c:spPr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Лист7!$A$1:$A$6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Лист7!$B$1:$B$6</c:f>
              <c:numCache>
                <c:formatCode>General</c:formatCode>
                <c:ptCount val="6"/>
                <c:pt idx="0">
                  <c:v>3.7441399999999998</c:v>
                </c:pt>
                <c:pt idx="1">
                  <c:v>3.7435</c:v>
                </c:pt>
                <c:pt idx="2">
                  <c:v>3.7434799999999999</c:v>
                </c:pt>
                <c:pt idx="3">
                  <c:v>3.7473200000000002</c:v>
                </c:pt>
                <c:pt idx="4">
                  <c:v>3.74749</c:v>
                </c:pt>
                <c:pt idx="5">
                  <c:v>3.7431800000000002</c:v>
                </c:pt>
              </c:numCache>
            </c:numRef>
          </c:yVal>
          <c:smooth val="0"/>
        </c:ser>
        <c:ser>
          <c:idx val="1"/>
          <c:order val="1"/>
          <c:tx>
            <c:v>Simulated segment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 cmpd="tri">
                <a:solidFill>
                  <a:srgbClr val="00B050"/>
                </a:solidFill>
                <a:prstDash val="lgDash"/>
              </a:ln>
            </c:spPr>
            <c:trendlineType val="linear"/>
            <c:dispRSqr val="0"/>
            <c:dispEq val="0"/>
          </c:trendline>
          <c:xVal>
            <c:numRef>
              <c:f>Лист7!$A$1:$A$6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Лист7!$E$1:$E$6</c:f>
              <c:numCache>
                <c:formatCode>General</c:formatCode>
                <c:ptCount val="6"/>
                <c:pt idx="0">
                  <c:v>3.7442600000000001</c:v>
                </c:pt>
                <c:pt idx="1">
                  <c:v>3.7442199999999999</c:v>
                </c:pt>
                <c:pt idx="2">
                  <c:v>3.7442799999999998</c:v>
                </c:pt>
                <c:pt idx="3">
                  <c:v>3.7443399999999998</c:v>
                </c:pt>
                <c:pt idx="4">
                  <c:v>3.7444000000000002</c:v>
                </c:pt>
                <c:pt idx="5">
                  <c:v>3.7444600000000001</c:v>
                </c:pt>
              </c:numCache>
            </c:numRef>
          </c:yVal>
          <c:smooth val="0"/>
        </c:ser>
        <c:ser>
          <c:idx val="2"/>
          <c:order val="2"/>
          <c:tx>
            <c:v>Optimal poin rejection segment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Лист7!$F$1:$F$6</c:f>
                <c:numCache>
                  <c:formatCode>General</c:formatCode>
                  <c:ptCount val="6"/>
                  <c:pt idx="0">
                    <c:v>2.0000000000000001E-4</c:v>
                  </c:pt>
                  <c:pt idx="1">
                    <c:v>1.4999999999999999E-4</c:v>
                  </c:pt>
                  <c:pt idx="2">
                    <c:v>1.5E-3</c:v>
                  </c:pt>
                  <c:pt idx="3">
                    <c:v>1.5E-3</c:v>
                  </c:pt>
                  <c:pt idx="4">
                    <c:v>1.4999999999999999E-4</c:v>
                  </c:pt>
                  <c:pt idx="5">
                    <c:v>1.4999999999999999E-4</c:v>
                  </c:pt>
                </c:numCache>
              </c:numRef>
            </c:plus>
            <c:minus>
              <c:numRef>
                <c:f>Лист7!$F$1:$F$7</c:f>
                <c:numCache>
                  <c:formatCode>General</c:formatCode>
                  <c:ptCount val="7"/>
                  <c:pt idx="0">
                    <c:v>2.0000000000000001E-4</c:v>
                  </c:pt>
                  <c:pt idx="1">
                    <c:v>1.4999999999999999E-4</c:v>
                  </c:pt>
                  <c:pt idx="2">
                    <c:v>1.5E-3</c:v>
                  </c:pt>
                  <c:pt idx="3">
                    <c:v>1.5E-3</c:v>
                  </c:pt>
                  <c:pt idx="4">
                    <c:v>1.4999999999999999E-4</c:v>
                  </c:pt>
                  <c:pt idx="5">
                    <c:v>1.4999999999999999E-4</c:v>
                  </c:pt>
                  <c:pt idx="6">
                    <c:v>0</c:v>
                  </c:pt>
                </c:numCache>
              </c:numRef>
            </c:minus>
          </c:errBars>
          <c:xVal>
            <c:numRef>
              <c:f>Лист7!$A$1:$A$6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Лист7!$C$1:$C$6</c:f>
              <c:numCache>
                <c:formatCode>General</c:formatCode>
                <c:ptCount val="6"/>
                <c:pt idx="0">
                  <c:v>3.7441399999999998</c:v>
                </c:pt>
                <c:pt idx="1">
                  <c:v>3.7435</c:v>
                </c:pt>
                <c:pt idx="2">
                  <c:v>3.7434799999999999</c:v>
                </c:pt>
                <c:pt idx="3">
                  <c:v>3.7473200000000002</c:v>
                </c:pt>
                <c:pt idx="5">
                  <c:v>3.7431800000000002</c:v>
                </c:pt>
              </c:numCache>
            </c:numRef>
          </c:yVal>
          <c:smooth val="0"/>
        </c:ser>
        <c:ser>
          <c:idx val="3"/>
          <c:order val="3"/>
          <c:tx>
            <c:v>LSQ segment</c:v>
          </c:tx>
          <c:spPr>
            <a:ln w="0">
              <a:noFill/>
            </a:ln>
          </c:spPr>
          <c:marker>
            <c:symbol val="x"/>
            <c:size val="12"/>
            <c:spPr>
              <a:noFill/>
              <a:ln w="19050">
                <a:solidFill>
                  <a:srgbClr val="002060"/>
                </a:solidFill>
              </a:ln>
            </c:spPr>
          </c:marker>
          <c:trendline>
            <c:spPr>
              <a:ln>
                <a:solidFill>
                  <a:srgbClr val="002060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Лист7!$F$5</c:f>
                <c:numCache>
                  <c:formatCode>General</c:formatCode>
                  <c:ptCount val="1"/>
                  <c:pt idx="0">
                    <c:v>1.4999999999999999E-4</c:v>
                  </c:pt>
                </c:numCache>
              </c:numRef>
            </c:plus>
            <c:minus>
              <c:numRef>
                <c:f>Лист7!$F$5</c:f>
                <c:numCache>
                  <c:formatCode>General</c:formatCode>
                  <c:ptCount val="1"/>
                  <c:pt idx="0">
                    <c:v>1.4999999999999999E-4</c:v>
                  </c:pt>
                </c:numCache>
              </c:numRef>
            </c:minus>
          </c:errBars>
          <c:xVal>
            <c:numRef>
              <c:f>Лист7!$A$1:$A$6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Лист7!$D$1:$D$6</c:f>
              <c:numCache>
                <c:formatCode>General</c:formatCode>
                <c:ptCount val="6"/>
                <c:pt idx="0">
                  <c:v>3.7441399999999998</c:v>
                </c:pt>
                <c:pt idx="1">
                  <c:v>3.7435</c:v>
                </c:pt>
                <c:pt idx="2">
                  <c:v>3.7434799999999999</c:v>
                </c:pt>
                <c:pt idx="3">
                  <c:v>3.7473200000000002</c:v>
                </c:pt>
                <c:pt idx="4">
                  <c:v>3.74749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57120"/>
        <c:axId val="43660032"/>
      </c:scatterChart>
      <c:valAx>
        <c:axId val="4275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660032"/>
        <c:crosses val="autoZero"/>
        <c:crossBetween val="midCat"/>
      </c:valAx>
      <c:valAx>
        <c:axId val="4366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571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D1F709-2640-4A27-800F-2678CA22C2C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2BEC44-5DC9-4325-A663-57E3E974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56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1EBB8-38C2-4ACD-BCDC-C47C4E7E8966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501F8-96F0-479E-B0D6-C6D852C08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B8863-AADD-4EE4-8F07-6B909C98876B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2E7EB-AE58-401E-8FC0-3BC6E72032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F4383-CD63-48A6-AB58-E17152DF8E15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747E3-1B67-4AB1-AF49-0253BE1EC1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3894D-D75D-4005-A517-BE9B5E36D85F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D2120-287C-4FC0-9F6C-BA6C4EBB0D01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DCD1F-917D-4136-A089-041976021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8E461-C1AD-40B0-B02C-348C770453D7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EE08-07D8-4A92-B2F6-1757EE88D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C9B96-1D55-4081-BABE-B007973D5CFE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FCE91-1112-4868-BEE1-B6C24AA0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4F785-0FA6-4172-98CF-4FA50D8110EA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7728-9C10-4750-A800-8393E1C9D4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B0BAA-F0F5-4CCF-8354-362D3C90EF98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0749E-2C1D-457D-BD9F-BFA977BAB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4A665-DA51-41B6-AE27-633316A878CA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C8BC8-7D90-412F-A21D-69A85DACBD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F06B1-65EB-4215-A04A-A8A074F7A369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7A1915-2EE9-41BE-845D-E044769806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0E6119-3AE2-49C6-9780-08A05D3CB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9E3BBBD-5D9F-4EFA-85B9-C3DF11DBB6D1}" type="datetime1">
              <a:rPr lang="ru-RU" smtClean="0"/>
              <a:pPr>
                <a:defRPr/>
              </a:pPr>
              <a:t>12.12.2017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458" y="3429000"/>
            <a:ext cx="7772400" cy="1470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CSC Local </a:t>
            </a:r>
            <a:r>
              <a:rPr lang="en-US" sz="3600" dirty="0"/>
              <a:t>R</a:t>
            </a:r>
            <a:r>
              <a:rPr lang="en-US" sz="3600" dirty="0" smtClean="0"/>
              <a:t>econstruction </a:t>
            </a:r>
            <a:r>
              <a:rPr lang="en-US" sz="3600" dirty="0"/>
              <a:t>I</a:t>
            </a:r>
            <a:r>
              <a:rPr lang="en-US" sz="3600" dirty="0" smtClean="0"/>
              <a:t>mprovements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Vladimir </a:t>
            </a:r>
            <a:r>
              <a:rPr lang="en-US" sz="2800" dirty="0" err="1" smtClean="0"/>
              <a:t>Palichik</a:t>
            </a:r>
            <a:r>
              <a:rPr lang="en-US" sz="2800" dirty="0"/>
              <a:t>, </a:t>
            </a:r>
            <a:r>
              <a:rPr lang="en-US" sz="2800" u="sng" dirty="0"/>
              <a:t>Nikolay </a:t>
            </a:r>
            <a:r>
              <a:rPr lang="en-US" sz="2800" u="sng" dirty="0" err="1" smtClean="0"/>
              <a:t>Voytishin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JINR(</a:t>
            </a:r>
            <a:r>
              <a:rPr lang="en-US" sz="2800" dirty="0" err="1" smtClean="0"/>
              <a:t>Dubna</a:t>
            </a:r>
            <a:r>
              <a:rPr lang="en-US" sz="2800" dirty="0" smtClean="0"/>
              <a:t>)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555875" y="4365625"/>
            <a:ext cx="4032250" cy="215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800" dirty="0"/>
              <a:t>JINR CMS Physics </a:t>
            </a:r>
            <a:r>
              <a:rPr lang="en-US" sz="1800" dirty="0" smtClean="0"/>
              <a:t>Meeting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 </a:t>
            </a:r>
            <a:r>
              <a:rPr lang="en-US" sz="1800" dirty="0"/>
              <a:t>December </a:t>
            </a:r>
            <a:r>
              <a:rPr lang="en-US" sz="1800" dirty="0" smtClean="0"/>
              <a:t>14, </a:t>
            </a:r>
            <a:r>
              <a:rPr lang="en-US" sz="1800" dirty="0"/>
              <a:t>2017</a:t>
            </a:r>
            <a:endParaRPr lang="ru-RU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AutoShape 7" descr="data:image/jpeg;base64,/9j/4AAQSkZJRgABAQAAAQABAAD/2wCEAAkGBhMSERQUExIUFBIWFBgXGRcXFBkWHBoYGB0eFhgaHBgbHyYfGB0kGhkaHy8hIycpLCwsGyAxNzAsNSYrLSkBCQoKDgwOFQ8PFykcFBwpKSkpKSkpKSkpKSkpKSkpLCwpKSkpKSkpKSkpLCkpKSkpKSksLCksKSwsKSkpKSwpKf/AABEIAKEA4AMBIgACEQEDEQH/xAAcAAEAAwEBAQEBAAAAAAAAAAAABQYHBAMCAQj/xABUEAACAQMCAwMGBgsNBQkBAAABAgMABBEFEgYhMRNBUQciMmFxkRQjM4GhsRY0QkNSVGJyc5OyFRckRFNVdYKSosHR0gg1Y9PhRXSDlJWzwvDxJf/EABYBAQEBAAAAAAAAAAAAAAAAAAABAv/EABYRAQEBAAAAAAAAAAAAAAAAAAARAf/aAAwDAQACEQMRAD8A3GlKUClKUClKUClKUHBrmuQ2kDzzvsjQcz1JPcoHeSegrNbfylarfFm0/T17AHAeTJ97FlXPqXOPGvXyhRHUdWs9OyexRe2mx4cyc+HmAAHxkrT7W1WNFRFCooCqqjAAHIADuFFZ2nlC1K253+lP2XfJbnftAHMlct9JWrjw7xba3ybreVXx1Xo6/nIeY9vSpiqjxF5OIJ37e3Y2l4DlZovNyfy1GAwPf3+3oQt1KpWg8ZTRTLZ6mqxXB+SmX5Kf809Ff8k49g5ZutEKUpQKUpQKUpQKUpQKUpQKUpQKUpQKUpQKUpQKUpQKUpQZ1w9GH4j1ByOcdvEo9WQmf2RWi1QuH0xxBqX5Vvbt9A/xq+0ClKUEfrmhQ3kLQzoHRvmIPcynqrDuIqpaRrk+mzpZ37mSCQ4trtuWfCKU9zdwPf8AVfa4tZ0eK6heGZA8bjBB+gg9xHUGg7aVSOG9SmsZ10+8cujcrS4b74o+9O3dKowB4jx5Vd6BSlKBSlKBSlKBSlKBSlKBSlKBSlKBSqRxf5WrSxYxDM845FExhT4M/QH1DJ9VV+HivX74ZtrKO2iJyryjuxkc5PSHrCYosavSsx+xPX5cGTVI4j+Ci9Pcor2XgHV+/W5M+qP/AK0GkUrNjwRrQPm6zn86P/8Aa9G0jiFANt7aS47mi25+fZQSM0fZcQRt0W4sGX2vDID+ywq6Vj/EN9rEM9lc3NrbOYZSiGKQruM47PY248gTjBx1AqwfvnXEWfhWj3kQHVox2qj17gAKDQKVS7Lyv6ZJyacwnwljZPpwRVo0/WYJxmGaKUfkSK/vweVEdlKVX+OLtlsp0j7Tt5IZBEIldnLBe7YCRzI50HZxJw7FewNDKOR5qw5Mjj0XU9zCofg7Xpd7WN59uQKCH7p4uiyr6+5h459glOFLsvawh9/apFGsgkVlYPsBO4OAc885rg454e7eJZopBDd2xMkMpIUA/dIxP3DDkef+OQs9KoVh5YLV4Yzsle5YENbwxtKwcciMgbSCRyOelep17WLn7XsI7VD93dSZbB7+yTmCPA5oLxXFqGt28Hy08UX58ir7gTzqpDgK8n53uqzkHrHbAQLn87mT7q7bDyVabFz+DCRu9pWaUk+PnHHuFB43fle0xOSzmU+EUbv9OAK5x5UmfnBpeoyr3N2G1T85q52mnRRDEcaRjwRAv1Cuigon2camfR0ObH5Vwin3ba+D5Rb2M/HaJdqPGNhN9Sir9Sgpmh+VmwuXEZdreU8tk67OfTG70c/PVzqA4s4KttQiZJUAkx5koA3oe4g949R5EVV/I3rMxS5srglpLOTYCTnzcsm31hWQ49RA7qK0elKUQql+VnieSy09mibbLK4iVvwdwJYj17VOKulUfyxaE1zpj7Bl4WEwHiFyH/ukn5qGIDyMcCwi3W+mQSTSMTHu5hEBxuAP3TEE7vDGMc86vVD8i+srNpkaAjfAzRsPVnch9hU9fEHwq+UXSlKUQpSqXrnGfZTdkO3Z2MmyK3txM5WIhWYk8h5x8OWKCX440s3FhcIoy4Ten58fxiD52UD56kdIv1ngimXmJI1cY/KAP+NUgcVXTdLTVSPXHZp9DrXhpupXVvEsUdnqgjXO0ZsGwCScDzegzgDuHKitAvNKhl+Vijk5Y89Fbl84qt3vkp02Q7hb9i/c0LtEQfEbTjPzVF/Zdcj0rXVh/wCBav8AsLQ8eOS8aNMlwImkSO7szGHC8z5ysO7J+ag/bvhW6tMC11W5LYO2GdVuM+JJONqj8I8h45wDI2epSRbZNQubYyRIRthR/vgBGWLEFsIzYAHIFugNUXini8sbkK263tABO/41dHKpGcfeVYMdg6qhHQ5qvS3DD4Qjks1vp8jyEn0rq72Ryscd4WXsh6oxUGq3t9NMWOn3cKPK2SkkWXBiARwrFtm7AU7SM4IOcEV56dwBbTndeTXN5MuNyXDlVU9xEKHbg9xywPcazIzuPi1bDTadBeRnHoz28WGPr3pHKhB5Hdzqa4a4mMxht5pHVLhM2k6uVeGVTtaAuMkpuGBuz5rJ48guus6UNMlW9tIwlsFCXcKDAMQ5LMqgelHnJx1XPhV1hlDKGUgqwBBHQg8wRVRsrXUREGiuIrpCCDFdR7HGPNZDNFyLBgyksh6VE8PcRnTGa1vYZLaAszWzZM6heske9MnapOVLAHaeYGKo0elcthqkM674ZY5U/CR1ccuvNSa6qIUpSgUpSg+J5lRWZiAqgkk9ABzJ91Zx5GrcyfDr4jAurlio/JDMxP8AafH9Wu3ykao85j0u2P8ACLn5Rh96gHpMcdM/UD4irjpGlR20EcEQxHGoUD2d59ZPM+2g7KUpQK/CK/aUGOXtm/D+pfCEUnTbk7XCjPZ55ge1Tkr4jIrXrW6SRFdGDIwDKwOQQeYIr4v7COeNopUDxuMMrDII/wDvfWdW3baBIVffNpDsSHALNbFj914pn/PrkErTaV42l2kqLJGwdGAZWByCD0Ne1EDWU8SHbcyMCQTY6uAQcEFX3de6rzqXF0UbmKINc3A6xQ4O31yOSEiH55HXpVLnu3+F2bssfaMmrAqD2ibgdwXOBuHLnyHfUVXdF1rREtYvhFjK0qxL2jiPILAecc7x9Ve32X8N/iUn6s/8yqxb8SXLKrbIOYB5aZAevr2869fshuvwYf8A0uD/AE0VYvsq4dbIWxk3EHHxff8ArK59Jy1nZYyWXTNVx1Jz2hUAfQKi9O1DULgziGOzYW8XavvsreM7cE8gUPPke+rJZao0iW8rKm8aHdybUQRqfPGMKvIZA7h1zy7qCBHBV62mQxC1m7SW+eSUFCp2KqqpbdjlzfHtNd9zwVfFtXPwWT48KsXo+eBOjcuf4K551drLygXUhscaewW5ZhKfPPYgSdnknYOq+dzxXiOPdQNvdSDTj2kUyJGmyU9ojFgz9MkAAHl40RULXgu++EaaxtpAsdqIpT5vm+fMCDz/AAXHvqGXg3UE01VNpOJ4L0PGojLHa8eWI25yA8a1ph46vwlix09t1wzCYbZB2QEmwHpyyvnc6+L3yjXcQvCdOYiCZUj+UHaqzOu8eYegUHln0qCy6TqaI0iyusbOySKrkJ6cabgAcfdhifWTXvxNofwqHCtsmRhJDJ+BKvNT7D6JHeCarmncdm6lmtpbR0UWQnLbs53xxu0eCvUdqRn8npUHw75V0mJiUzxlIXk+Ohik82Jd7D4sxnOAcVRZ9N0W1voxOIjbXYJSRoW7KRJU811LL6YDcxuBBBBxXsY9TtfRaO/iH3L4gnA9Tj4tzjxC5PfVW0TyiW7zz3Mc8YTslM6PFLFkhljSUY7QA+eqHrkbem2rfYccQyhSNrbs4MUscucYzhQwc4yMgL30H7pPHVtM/ZOWt7j+RnXsnz+Tnk/9UmrFUHqMdlep2U6xvn7iVSjj1hXCuvtGKg34bv7HzrCf4RCP4rctkgdcRzdV9Qbl45oi8VCcVcSi0iGFMlxKdkEK+lJIe7Hco6s3QD2ioa28qEBDJLDNDeLgC1dfPdycKsZ9FwSRz5DHPoCak9B4ecStdXRD3bjAAOUhT+TjyB/Wbqx8ByoPPg7hZrYSTXDCW9nO6aTuHhGngi9Pm9lWWlKBSlKBSlKBXxLEGBVgGUjBBGQR4EHrX3VR1XjCSWVrXTkE045STH5GDP4TD03wDhR34z34CLutPk0mYGxPawSvltP5swz6TwY9ADqQfNx3jlji1ziCa4miglnFtHMSFgtvjpXAJVu1nUhIxlSpCNkHvNTH7ow22kzPcbpWVWiuWQbZHdiUOehUneCOfIMMVnencZ3kzx2el2sNkvZsUyAX7M5csZHHIHO7kCSeYNRVmt9Ku2sl7C3isPjj9tsrYi257Ts8CNXLEg5ToM9+a+oogZtLxIko7bUIzImNrExuSRjljI7qy6+sbi5sHv57p5dtwIdjlmOSobdknAGCByFaNw1brDBowGSPhkg5/wDGgdiPe1BlNoU2LkR5xzyLbP8Af87317fF+EXutKs1xaaZG8iLLqYVJXTzY4toKsQQCTzx6+deOdN/l9U/sQ/51FqAjm2buzlaPcu1hHLAgYeBVGAIrRNJDKiFRlk4bLAYzzZ2I5e1areNNIPx2qnkc/Fwnl399XvSBF2sgh39kui2yJvxv2Mzld2OWceFVHRwLrup6jFLI1zDb9nKYyvwbccgAnOXGMZxj1VJPdT5/wB+WgP6GH/GSq3wu2NK10jr217+wa0HSOHrX4PD/BoPkk+9J+CPVQQQu5v58tP1MP8AzK9F1GUf9tWR9sUf+EtWT7HrX8Wg/Up/lT7HrX8Wg/Up/lVRBJrEg66rp59sQ/wuBQaiuctfaYxIIz2YHI8iM9uetTv2PWv4tB+pT/Kn2PWv4tB+pT/Kgq09jYuHDSaVh1CtiNRuUEOAcS9Nyg+0CoefybWF1sijntgULMqwuxIyQW80yty5DurQfsetfxaD9Sn+VV7i7S4YnsGjhjjb90IV3IiqcEPkZAzg4HKiqzdaN2N5co+rCKWRXdYZiBFumDbHRXYjzHzy68hXXC+p2dsHaL4SwlIY2cgx2W0EN2TAoWLZztQHA699RnlP4YiuZ9QncuHtrOB02kYOTLkMCOfojpis6s7a5tba2ure6eMzyyRBUZl2lSAScHBByO6orU5Y7S+lukux8IljkEJJ/g7w4JVBCrHZhnVjkOWbvGMLX1baxe6WDl21CxT0sgrcwL+Wjecygd5HTvA61K/43ukeez1S0ivFQL2pUbXC8ijdonI43jBIGC3XNakmqQT2VrNGCN5jEO8fGcmAYcs/cqc92KImdC4hgvIhLbyLIh645EHwZTzU+2pGqDxDwBJDKbzSnEFz1eHkIph1IK9ASfm59x51KcF8ex326N1MF5HykgfkwI5ErnmRnr3jv6jNRaqUpQK/Ca/azfibW5NTuzplm5SFftude5RyMSnxPT28ugOQ9r3XJ9Wle2sXMVmp2zXa9W8Y4f8AV4d+Otz0PQ4bSFYYECRr7ye9mPex7zXppWlxW0SQwoEjQYAH1nxJ6k99el/ddlFJJjOxGbHTO0FsfRQUHylf7t1T9ND+xBVP4KP/APYtv6Lj/wDYWtC4nurGC3kXUpkxcushjXeC2xUUBVU7yPMGW5cz3VTT5X9Mt2BtdPZmWMRhyqI21RtVdx3MRgYqKq1pAzcOSBVZidRU4VSTjs17hV2igK22mEggx6jZggjBG+CMHI7vSqEk/wBoCYDEVlCg7sux+gAV3W3FEt5prXcoVXTVrZyEBAAQQoOpJ6eugrPE+n6XFeXKPdXyuJnLBIUKhicnB3jI59cV+6dq9kkbwRX+o7ZeRUW0JJzywGLblz05EV1eUPSdNXUbjtrq6WVnDsqW6MoLAHAYuCeXqqvR6ZpLHAur4nwFrGenM/fKK6m03TDzN1qWME/IR9AdpPynjyrTNMtVS7v1TPZx21hCueu3AIz68NWY2uiaWXT+EX3MoedrGBhjhefacgTyzWha9essOvSxkqUkto1YHBBjWNeR7sGg99O0eW20zW0mUKzNdSABg3mPGSpyPEd1aLpPyEP6JP2RWUcE6nLPoOqyTSPLJsnG52LHAgGBk1q+lfa8X6JP2RVTVVbi6+lvLu3trW3dbZkBaW4eMneocchG3r768bfyjyNpsV4YEDvdLAUEhIGZOz3BtuT0zjFOBpBJe6xKvNGuUQMOhMce1sHv51TEnCcOQu3orqIY48FnJP0CoNA8oPH66bHHhBLNK2FjLbfNHpMSAcAdB4k+o10azquoxmR4ba1eBU3hnuHRyAu5sqIiBzyBz8OlZ7rWnvc6fe6pcKRJP2S26H71bCZNuPAv1P8A1rV9W+1Jf0D/ALBqit8McUaleQw3C2losEuDk3Mm8Lu2k7eyxnkeWa7uOOth/SMH1PXh5Jv9z2f6I/ttXvxx1sP6Rg+p6IguM7dm/djarHNhbqMAnJBmJAx1OCOXrrMr6Bl0rTAyspF7NkEEY85OuauvlE8o9zpuovHCkLK8UTntFYnPnLyIYY5DwqJj/wBoCU4EtlC49Tke4EGo05+LP96a1/3I/swVf/J99oaX+ZL9T1VR5WdKuTJ8KsGRpE2O4VHLKcZUspVsch7hVy0O+s3tY206VWjtA57NtxOCrZVt2GXqcHmPbRFzqmcdcBm5K3Vq/YX8Qyjry34HJGP0A+vB5dLfBJuVW8QD7xmvSqio8A8dC+Ropl7G9h5TREFTkHBZQeeM9R1B9oJt1Zn5UeH5Ld01a082eEjtgOjx8hkjvwPNPip9VXfhjiCO9tY7iPo68xnO1hyZT6wciioDyq8Xmwsj2ZxcTExx46jl5zj2D6SK6fJtwoLGyRWHx8mJJSeu5h6Jz+COXtz4ms88pF12/EFnbvgxRvbrjuO9w7ZHr5D3Vt1Arg1/7Vn/AEMn7BrvqL16dQI1kIETuVkz0K7SdpPgSMHxBxRGReXGz7S7t+YG203c+/4zbgevzs/NVO1LhKKG1u5O23y292LdQNoDr3vjmfdWu8ccJWOpSxyPe9kY49gC7TkZ3Z5+2q1+83p385P7o6i1E6FwdYnVVt38+3Nksx3S4+MZVJ85SOhJ5V28K2+eH78KBkETHv8AQc+7zYq6f3m9O/nJvdHVj4R4Lggi1C1huDPHNAuWOMgus0ZHL1AH56FfHEfkji1Kc3huXjMqRnaI1YDCAdSfVmoWXyDWysFbUSrHopRAT7AWya0bgS+M2m2jn0jAgb85RsYe8Gv5o4p1CSa9uJJGJftnGc8wFYhQPDAAxii41+x8gUUcscnwyRtjq2OzUZ2kHGc+qpLRI0ltbx3VTHNq2TuAwyLPEnPPLHmt1qy8Kaoz6ZbzynLG2V2Y8skLkk+7NVO30hZtBt4ZpOzW5ZXdxjl2sjXHf7cURz6VEi6dr6xhQgluwoXG0KIuQGOWPZV/j02O4s0ilXdG8KBhuZcjAPVSCOncao2naBFZ6RqsMMxmjEUrbzjq0HMcuXLFaFpPyEP6JP2RVH5pmkQ28QihjWOIZwqjA59T6yfE86jm4Hsjai0MGbYP2mzfJ6Wd2d27ceZPLOKnaURxano0NxCYJU3QttyoJX0SGXmpBGCo6Hurplt1ZCjDKspUjJ6EYIz16V6UoOPSNJitoUhhXZFGMKu5mwMk9WJJ5k9TUHxz/EP6Rt/qerRVX46/iP8ASNv9T0FJ8rWlQPOsjqDKbq0hJ3EHsWDlhjOMZ+6xn11W9V4Osv3Rv4V8yGGyM0W2X74AhA3NncMseVXPjbgW1vr+R57poGSOJAAF5jzmzz9ZPuqE/eb07+cm90dRVHteEopILFxNte5adXB2kJ2Qypx159OdXTyL2+yHUckHdbRNy7gRNyPr5V6fvN6d/OT+6OrVwRwxY6b24W8EwmVVYPtHJd3h1zuNFq82XyafmL9Qr3qM0C53o4Vt0aSFEbOcoApHnH0sEkZ68ueTkmTqsvK5tlkRkcBkZSrA9CCMEe6sh8jWoG2vbzTmbKq7lPzom7NsD8pdp/q1sEsoVSzEKqgkknAAHMknuGKwbyaXnwniCWdAdjG4k6dFYnbnw6rRX35bdMlt9RivE5K4QqwHSWLu9uNp59efga1bgnjaHUYA6MBKAO0izzQ9/LqVz0NSutaLDdwtDOgeNhzHge4g9xHcayDWPIld20va6dcZwSVBcxSL6g481vn2/PQbbSsatOKuI7XzZrM3Cr3mPJP9eI4PuqQtvK1f9JNGmJ/J7QfWlCNVpWeJ5RtQYeZolz874H0rXXBrutSEY063iB75bnOPaEyfooi8VGg4vD+VAP7rn/XUPFpurSfK3ltAPCC3Lkex5Wx/cro0zSXhu1MlzNcM0DgmTYANrp6KIqqvXn44FBzcBt2ZvLQ9be6kKjH3qf49D72f3CsH4/0NotVuIVHpzbkHXlLhl/arddecWV/FeHlBMgtrg9AhzmCRvVklCT0yvhXvq/BEVzqFrek84FOR3ORziP8AVJJ9fKouOTiyL4NpHwaP03jjtEA55aTERx/VLH5qmrm1EfwKNfRWUKPYkMuPqFRM0gvdSjVedvY5dz1DXLDaiZ6ExoSx8Cy+Bqd1A/HWw/4jt7o3X/5VUcN9pvwhb+Ddt7WPs92M43xbc478Zrjt21WKNVMen4RQu4zzDkBjPyfKpmS0mWR3i7Mh9pIfcCCo28iM5GBUBe8HST3bXFwltMnZIixuZGVSpYs20jac7gOYPoioPKbiq8T0pNIX23kn1dnXbb3+qSKGRNOZT0InnIPd/JV2waXJGu2OCzjGOQQFcewBMVHcPXd12t1BlXMDoC0kjnPaIJBt83IwDjmevQDpVV0dtq38lp/6+f8A5Vcl9r1/Bjtv3Mjz033My598Vdz6VeE57fHxm/AkOPzecedvq6eqo6I3Xwz4OZNxji7c7pMowdmUIR2eeWO8+zFB922u38nyZ0p/zbuRvqjr6utJ1C5kt+3FpHFDcJOTG8rsSgOFAZFAzu65rqvuGxN8raWLnxZSSPY23I+avPhrQrmzieNTCyGaR0BeU7UY5VMsCTgcqCUsW/hVyO/EX7JqUzVbuuCoLl2lu40eU7QChddqrnADghj1J8PVUdJ5LYRnsLu+tz3bLliB8zZoi6Zpms9ufJpe/e9bvB+ezN9TiuGTyZ6r3a3MfnlH1PQagWqA1rj6wtQe1uo92M7Fbe59irk1n8/kRvJTmbVGcnrlZH+uSuzTv9n61Ugy3E0niFCxgn6TRVT418qVxqZ+CWcTrE5xgDMsvPkCF9FfEAn1nFaN5LPJ7+50LPLg3UoG7HMIo5hAe/nzJ6EgeGTY9A4TtLJcW8CR56tjLH2ucsfZnFS9ClKUohSlKBSlKBUVqdysc8DOwVcSKWYhRzCkDJ5d1StfLoDyIBHrGaCOutTtJEZHmgZHUqymRCCpGCCM8xiqqmhqg7KHW5I7boI+0gZlX8FJmBdQByHPI7qvHwVPwF/sinwVPwF/sigitJnsraJYopoVRc/fVJJJyzEk5ZiSSSepNfrXsct1D2ciOFSUnawbGdoGcdO+pT4Kn4C/2RX0kSjoAPYMUH3VM4x4ruLe5ihUCC3dSz3jxtKqkfc7V5KennOQOfq53OhFBlk/EsQmftpbq8tiihZoLpCrE833QwNHtxyGCGPI+Iqf0bi7S4VIgSSINgtizuBuI5As3Z+ccd5Jqy3WgW0pzJbQOfy4kb6xXK3Btif4pAPZEq/UBQea8bWh+7k/8vP/AKK8rmGwvB2sirkeaJHVoHAHPAY7XxnwNdA4LsvxWL+zX19htj+JWx9sCH6xQV/Ury0t+cervCx6IZxdg47hHJvf5lINSfAvEFzdwu1xAYyrlUfY0YlUfdiN/OT2H31OWumxRDEcUaDwRFX6hXT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data:image/jpeg;base64,/9j/4AAQSkZJRgABAQAAAQABAAD/2wCEAAkGBhMSERQUExIUFBIWFBgXGRcXFBkWHBoYGB0eFhgaHBgbHyYfGB0kGhkaHy8hIycpLCwsGyAxNzAsNSYrLSkBCQoKDgwOFQ8PFykcFBwpKSkpKSkpKSkpKSkpKSkpLCwpKSkpKSkpKSkpLCkpKSkpKSksLCksKSwsKSkpKSwpKf/AABEIAKEA4AMBIgACEQEDEQH/xAAcAAEAAwEBAQEBAAAAAAAAAAAABQYHBAMCAQj/xABUEAACAQMCAwMGBgsNBQkBAAABAgMABBEFEgYhMRNBUQciMmFxkRQjM4GhsRY0QkNSVGJyc5OyFRckRFNVdYKSosHR0gg1Y9PhRXSDlJWzwvDxJf/EABYBAQEBAAAAAAAAAAAAAAAAAAABAv/EABYRAQEBAAAAAAAAAAAAAAAAAAARAf/aAAwDAQACEQMRAD8A3GlKUClKUClKUClKUHBrmuQ2kDzzvsjQcz1JPcoHeSegrNbfylarfFm0/T17AHAeTJ97FlXPqXOPGvXyhRHUdWs9OyexRe2mx4cyc+HmAAHxkrT7W1WNFRFCooCqqjAAHIADuFFZ2nlC1K253+lP2XfJbnftAHMlct9JWrjw7xba3ybreVXx1Xo6/nIeY9vSpiqjxF5OIJ37e3Y2l4DlZovNyfy1GAwPf3+3oQt1KpWg8ZTRTLZ6mqxXB+SmX5Kf809Ff8k49g5ZutEKUpQKUpQKUpQKUpQKUpQKUpQKUpQKUpQKUpQKUpQKUpQZ1w9GH4j1ByOcdvEo9WQmf2RWi1QuH0xxBqX5Vvbt9A/xq+0ClKUEfrmhQ3kLQzoHRvmIPcynqrDuIqpaRrk+mzpZ37mSCQ4trtuWfCKU9zdwPf8AVfa4tZ0eK6heGZA8bjBB+gg9xHUGg7aVSOG9SmsZ10+8cujcrS4b74o+9O3dKowB4jx5Vd6BSlKBSlKBSlKBSlKBSlKBSlKBSlKBSqRxf5WrSxYxDM845FExhT4M/QH1DJ9VV+HivX74ZtrKO2iJyryjuxkc5PSHrCYosavSsx+xPX5cGTVI4j+Ci9Pcor2XgHV+/W5M+qP/AK0GkUrNjwRrQPm6zn86P/8Aa9G0jiFANt7aS47mi25+fZQSM0fZcQRt0W4sGX2vDID+ywq6Vj/EN9rEM9lc3NrbOYZSiGKQruM47PY248gTjBx1AqwfvnXEWfhWj3kQHVox2qj17gAKDQKVS7Lyv6ZJyacwnwljZPpwRVo0/WYJxmGaKUfkSK/vweVEdlKVX+OLtlsp0j7Tt5IZBEIldnLBe7YCRzI50HZxJw7FewNDKOR5qw5Mjj0XU9zCofg7Xpd7WN59uQKCH7p4uiyr6+5h459glOFLsvawh9/apFGsgkVlYPsBO4OAc885rg454e7eJZopBDd2xMkMpIUA/dIxP3DDkef+OQs9KoVh5YLV4Yzsle5YENbwxtKwcciMgbSCRyOelep17WLn7XsI7VD93dSZbB7+yTmCPA5oLxXFqGt28Hy08UX58ir7gTzqpDgK8n53uqzkHrHbAQLn87mT7q7bDyVabFz+DCRu9pWaUk+PnHHuFB43fle0xOSzmU+EUbv9OAK5x5UmfnBpeoyr3N2G1T85q52mnRRDEcaRjwRAv1Cuigon2camfR0ObH5Vwin3ba+D5Rb2M/HaJdqPGNhN9Sir9Sgpmh+VmwuXEZdreU8tk67OfTG70c/PVzqA4s4KttQiZJUAkx5koA3oe4g949R5EVV/I3rMxS5srglpLOTYCTnzcsm31hWQ49RA7qK0elKUQql+VnieSy09mibbLK4iVvwdwJYj17VOKulUfyxaE1zpj7Bl4WEwHiFyH/ukn5qGIDyMcCwi3W+mQSTSMTHu5hEBxuAP3TEE7vDGMc86vVD8i+srNpkaAjfAzRsPVnch9hU9fEHwq+UXSlKUQpSqXrnGfZTdkO3Z2MmyK3txM5WIhWYk8h5x8OWKCX440s3FhcIoy4Ten58fxiD52UD56kdIv1ngimXmJI1cY/KAP+NUgcVXTdLTVSPXHZp9DrXhpupXVvEsUdnqgjXO0ZsGwCScDzegzgDuHKitAvNKhl+Vijk5Y89Fbl84qt3vkp02Q7hb9i/c0LtEQfEbTjPzVF/Zdcj0rXVh/wCBav8AsLQ8eOS8aNMlwImkSO7szGHC8z5ysO7J+ag/bvhW6tMC11W5LYO2GdVuM+JJONqj8I8h45wDI2epSRbZNQubYyRIRthR/vgBGWLEFsIzYAHIFugNUXini8sbkK263tABO/41dHKpGcfeVYMdg6qhHQ5qvS3DD4Qjks1vp8jyEn0rq72Ryscd4WXsh6oxUGq3t9NMWOn3cKPK2SkkWXBiARwrFtm7AU7SM4IOcEV56dwBbTndeTXN5MuNyXDlVU9xEKHbg9xywPcazIzuPi1bDTadBeRnHoz28WGPr3pHKhB5Hdzqa4a4mMxht5pHVLhM2k6uVeGVTtaAuMkpuGBuz5rJ48guus6UNMlW9tIwlsFCXcKDAMQ5LMqgelHnJx1XPhV1hlDKGUgqwBBHQg8wRVRsrXUREGiuIrpCCDFdR7HGPNZDNFyLBgyksh6VE8PcRnTGa1vYZLaAszWzZM6heske9MnapOVLAHaeYGKo0elcthqkM674ZY5U/CR1ccuvNSa6qIUpSgUpSg+J5lRWZiAqgkk9ABzJ91Zx5GrcyfDr4jAurlio/JDMxP8AafH9Wu3ykao85j0u2P8ACLn5Rh96gHpMcdM/UD4irjpGlR20EcEQxHGoUD2d59ZPM+2g7KUpQK/CK/aUGOXtm/D+pfCEUnTbk7XCjPZ55ge1Tkr4jIrXrW6SRFdGDIwDKwOQQeYIr4v7COeNopUDxuMMrDII/wDvfWdW3baBIVffNpDsSHALNbFj914pn/PrkErTaV42l2kqLJGwdGAZWByCD0Ne1EDWU8SHbcyMCQTY6uAQcEFX3de6rzqXF0UbmKINc3A6xQ4O31yOSEiH55HXpVLnu3+F2bssfaMmrAqD2ibgdwXOBuHLnyHfUVXdF1rREtYvhFjK0qxL2jiPILAecc7x9Ve32X8N/iUn6s/8yqxb8SXLKrbIOYB5aZAevr2869fshuvwYf8A0uD/AE0VYvsq4dbIWxk3EHHxff8ArK59Jy1nZYyWXTNVx1Jz2hUAfQKi9O1DULgziGOzYW8XavvsreM7cE8gUPPke+rJZao0iW8rKm8aHdybUQRqfPGMKvIZA7h1zy7qCBHBV62mQxC1m7SW+eSUFCp2KqqpbdjlzfHtNd9zwVfFtXPwWT48KsXo+eBOjcuf4K551drLygXUhscaewW5ZhKfPPYgSdnknYOq+dzxXiOPdQNvdSDTj2kUyJGmyU9ojFgz9MkAAHl40RULXgu++EaaxtpAsdqIpT5vm+fMCDz/AAXHvqGXg3UE01VNpOJ4L0PGojLHa8eWI25yA8a1ph46vwlix09t1wzCYbZB2QEmwHpyyvnc6+L3yjXcQvCdOYiCZUj+UHaqzOu8eYegUHln0qCy6TqaI0iyusbOySKrkJ6cabgAcfdhifWTXvxNofwqHCtsmRhJDJ+BKvNT7D6JHeCarmncdm6lmtpbR0UWQnLbs53xxu0eCvUdqRn8npUHw75V0mJiUzxlIXk+Ohik82Jd7D4sxnOAcVRZ9N0W1voxOIjbXYJSRoW7KRJU811LL6YDcxuBBBBxXsY9TtfRaO/iH3L4gnA9Tj4tzjxC5PfVW0TyiW7zz3Mc8YTslM6PFLFkhljSUY7QA+eqHrkbem2rfYccQyhSNrbs4MUscucYzhQwc4yMgL30H7pPHVtM/ZOWt7j+RnXsnz+Tnk/9UmrFUHqMdlep2U6xvn7iVSjj1hXCuvtGKg34bv7HzrCf4RCP4rctkgdcRzdV9Qbl45oi8VCcVcSi0iGFMlxKdkEK+lJIe7Hco6s3QD2ioa28qEBDJLDNDeLgC1dfPdycKsZ9FwSRz5DHPoCak9B4ecStdXRD3bjAAOUhT+TjyB/Wbqx8ByoPPg7hZrYSTXDCW9nO6aTuHhGngi9Pm9lWWlKBSlKBSlKBXxLEGBVgGUjBBGQR4EHrX3VR1XjCSWVrXTkE045STH5GDP4TD03wDhR34z34CLutPk0mYGxPawSvltP5swz6TwY9ADqQfNx3jlji1ziCa4miglnFtHMSFgtvjpXAJVu1nUhIxlSpCNkHvNTH7ow22kzPcbpWVWiuWQbZHdiUOehUneCOfIMMVnencZ3kzx2el2sNkvZsUyAX7M5csZHHIHO7kCSeYNRVmt9Ku2sl7C3isPjj9tsrYi257Ts8CNXLEg5ToM9+a+oogZtLxIko7bUIzImNrExuSRjljI7qy6+sbi5sHv57p5dtwIdjlmOSobdknAGCByFaNw1brDBowGSPhkg5/wDGgdiPe1BlNoU2LkR5xzyLbP8Af87317fF+EXutKs1xaaZG8iLLqYVJXTzY4toKsQQCTzx6+deOdN/l9U/sQ/51FqAjm2buzlaPcu1hHLAgYeBVGAIrRNJDKiFRlk4bLAYzzZ2I5e1areNNIPx2qnkc/Fwnl399XvSBF2sgh39kui2yJvxv2Mzld2OWceFVHRwLrup6jFLI1zDb9nKYyvwbccgAnOXGMZxj1VJPdT5/wB+WgP6GH/GSq3wu2NK10jr217+wa0HSOHrX4PD/BoPkk+9J+CPVQQQu5v58tP1MP8AzK9F1GUf9tWR9sUf+EtWT7HrX8Wg/Up/lT7HrX8Wg/Up/lVRBJrEg66rp59sQ/wuBQaiuctfaYxIIz2YHI8iM9uetTv2PWv4tB+pT/Kn2PWv4tB+pT/Kgq09jYuHDSaVh1CtiNRuUEOAcS9Nyg+0CoefybWF1sijntgULMqwuxIyQW80yty5DurQfsetfxaD9Sn+VV7i7S4YnsGjhjjb90IV3IiqcEPkZAzg4HKiqzdaN2N5co+rCKWRXdYZiBFumDbHRXYjzHzy68hXXC+p2dsHaL4SwlIY2cgx2W0EN2TAoWLZztQHA699RnlP4YiuZ9QncuHtrOB02kYOTLkMCOfojpis6s7a5tba2ure6eMzyyRBUZl2lSAScHBByO6orU5Y7S+lukux8IljkEJJ/g7w4JVBCrHZhnVjkOWbvGMLX1baxe6WDl21CxT0sgrcwL+Wjecygd5HTvA61K/43ukeez1S0ivFQL2pUbXC8ijdonI43jBIGC3XNakmqQT2VrNGCN5jEO8fGcmAYcs/cqc92KImdC4hgvIhLbyLIh645EHwZTzU+2pGqDxDwBJDKbzSnEFz1eHkIph1IK9ASfm59x51KcF8ex326N1MF5HykgfkwI5ErnmRnr3jv6jNRaqUpQK/Ca/azfibW5NTuzplm5SFftude5RyMSnxPT28ugOQ9r3XJ9Wle2sXMVmp2zXa9W8Y4f8AV4d+Otz0PQ4bSFYYECRr7ye9mPex7zXppWlxW0SQwoEjQYAH1nxJ6k99el/ddlFJJjOxGbHTO0FsfRQUHylf7t1T9ND+xBVP4KP/APYtv6Lj/wDYWtC4nurGC3kXUpkxcushjXeC2xUUBVU7yPMGW5cz3VTT5X9Mt2BtdPZmWMRhyqI21RtVdx3MRgYqKq1pAzcOSBVZidRU4VSTjs17hV2igK22mEggx6jZggjBG+CMHI7vSqEk/wBoCYDEVlCg7sux+gAV3W3FEt5prXcoVXTVrZyEBAAQQoOpJ6eugrPE+n6XFeXKPdXyuJnLBIUKhicnB3jI59cV+6dq9kkbwRX+o7ZeRUW0JJzywGLblz05EV1eUPSdNXUbjtrq6WVnDsqW6MoLAHAYuCeXqqvR6ZpLHAur4nwFrGenM/fKK6m03TDzN1qWME/IR9AdpPynjyrTNMtVS7v1TPZx21hCueu3AIz68NWY2uiaWXT+EX3MoedrGBhjhefacgTyzWha9essOvSxkqUkto1YHBBjWNeR7sGg99O0eW20zW0mUKzNdSABg3mPGSpyPEd1aLpPyEP6JP2RWUcE6nLPoOqyTSPLJsnG52LHAgGBk1q+lfa8X6JP2RVTVVbi6+lvLu3trW3dbZkBaW4eMneocchG3r768bfyjyNpsV4YEDvdLAUEhIGZOz3BtuT0zjFOBpBJe6xKvNGuUQMOhMce1sHv51TEnCcOQu3orqIY48FnJP0CoNA8oPH66bHHhBLNK2FjLbfNHpMSAcAdB4k+o10azquoxmR4ba1eBU3hnuHRyAu5sqIiBzyBz8OlZ7rWnvc6fe6pcKRJP2S26H71bCZNuPAv1P8A1rV9W+1Jf0D/ALBqit8McUaleQw3C2losEuDk3Mm8Lu2k7eyxnkeWa7uOOth/SMH1PXh5Jv9z2f6I/ttXvxx1sP6Rg+p6IguM7dm/djarHNhbqMAnJBmJAx1OCOXrrMr6Bl0rTAyspF7NkEEY85OuauvlE8o9zpuovHCkLK8UTntFYnPnLyIYY5DwqJj/wBoCU4EtlC49Tke4EGo05+LP96a1/3I/swVf/J99oaX+ZL9T1VR5WdKuTJ8KsGRpE2O4VHLKcZUspVsch7hVy0O+s3tY206VWjtA57NtxOCrZVt2GXqcHmPbRFzqmcdcBm5K3Vq/YX8Qyjry34HJGP0A+vB5dLfBJuVW8QD7xmvSqio8A8dC+Ropl7G9h5TREFTkHBZQeeM9R1B9oJt1Zn5UeH5Ld01a082eEjtgOjx8hkjvwPNPip9VXfhjiCO9tY7iPo68xnO1hyZT6wciioDyq8Xmwsj2ZxcTExx46jl5zj2D6SK6fJtwoLGyRWHx8mJJSeu5h6Jz+COXtz4ms88pF12/EFnbvgxRvbrjuO9w7ZHr5D3Vt1Arg1/7Vn/AEMn7BrvqL16dQI1kIETuVkz0K7SdpPgSMHxBxRGReXGz7S7t+YG203c+/4zbgevzs/NVO1LhKKG1u5O23y292LdQNoDr3vjmfdWu8ccJWOpSxyPe9kY49gC7TkZ3Z5+2q1+83p385P7o6i1E6FwdYnVVt38+3Nksx3S4+MZVJ85SOhJ5V28K2+eH78KBkETHv8AQc+7zYq6f3m9O/nJvdHVj4R4Lggi1C1huDPHNAuWOMgus0ZHL1AH56FfHEfkji1Kc3huXjMqRnaI1YDCAdSfVmoWXyDWysFbUSrHopRAT7AWya0bgS+M2m2jn0jAgb85RsYe8Gv5o4p1CSa9uJJGJftnGc8wFYhQPDAAxii41+x8gUUcscnwyRtjq2OzUZ2kHGc+qpLRI0ltbx3VTHNq2TuAwyLPEnPPLHmt1qy8Kaoz6ZbzynLG2V2Y8skLkk+7NVO30hZtBt4ZpOzW5ZXdxjl2sjXHf7cURz6VEi6dr6xhQgluwoXG0KIuQGOWPZV/j02O4s0ilXdG8KBhuZcjAPVSCOncao2naBFZ6RqsMMxmjEUrbzjq0HMcuXLFaFpPyEP6JP2RVH5pmkQ28QihjWOIZwqjA59T6yfE86jm4Hsjai0MGbYP2mzfJ6Wd2d27ceZPLOKnaURxano0NxCYJU3QttyoJX0SGXmpBGCo6Hurplt1ZCjDKspUjJ6EYIz16V6UoOPSNJitoUhhXZFGMKu5mwMk9WJJ5k9TUHxz/EP6Rt/qerRVX46/iP8ASNv9T0FJ8rWlQPOsjqDKbq0hJ3EHsWDlhjOMZ+6xn11W9V4Osv3Rv4V8yGGyM0W2X74AhA3NncMseVXPjbgW1vr+R57poGSOJAAF5jzmzz9ZPuqE/eb07+cm90dRVHteEopILFxNte5adXB2kJ2Qypx159OdXTyL2+yHUckHdbRNy7gRNyPr5V6fvN6d/OT+6OrVwRwxY6b24W8EwmVVYPtHJd3h1zuNFq82XyafmL9Qr3qM0C53o4Vt0aSFEbOcoApHnH0sEkZ68ueTkmTqsvK5tlkRkcBkZSrA9CCMEe6sh8jWoG2vbzTmbKq7lPzom7NsD8pdp/q1sEsoVSzEKqgkknAAHMknuGKwbyaXnwniCWdAdjG4k6dFYnbnw6rRX35bdMlt9RivE5K4QqwHSWLu9uNp59efga1bgnjaHUYA6MBKAO0izzQ9/LqVz0NSutaLDdwtDOgeNhzHge4g9xHcayDWPIld20va6dcZwSVBcxSL6g481vn2/PQbbSsatOKuI7XzZrM3Cr3mPJP9eI4PuqQtvK1f9JNGmJ/J7QfWlCNVpWeJ5RtQYeZolz874H0rXXBrutSEY063iB75bnOPaEyfooi8VGg4vD+VAP7rn/XUPFpurSfK3ltAPCC3Lkex5Wx/cro0zSXhu1MlzNcM0DgmTYANrp6KIqqvXn44FBzcBt2ZvLQ9be6kKjH3qf49D72f3CsH4/0NotVuIVHpzbkHXlLhl/arddecWV/FeHlBMgtrg9AhzmCRvVklCT0yvhXvq/BEVzqFrek84FOR3ORziP8AVJJ9fKouOTiyL4NpHwaP03jjtEA55aTERx/VLH5qmrm1EfwKNfRWUKPYkMuPqFRM0gvdSjVedvY5dz1DXLDaiZ6ExoSx8Cy+Bqd1A/HWw/4jt7o3X/5VUcN9pvwhb+Ddt7WPs92M43xbc478Zrjt21WKNVMen4RQu4zzDkBjPyfKpmS0mWR3i7Mh9pIfcCCo28iM5GBUBe8HST3bXFwltMnZIixuZGVSpYs20jac7gOYPoioPKbiq8T0pNIX23kn1dnXbb3+qSKGRNOZT0InnIPd/JV2waXJGu2OCzjGOQQFcewBMVHcPXd12t1BlXMDoC0kjnPaIJBt83IwDjmevQDpVV0dtq38lp/6+f8A5Vcl9r1/Bjtv3Mjz033My598Vdz6VeE57fHxm/AkOPzecedvq6eqo6I3Xwz4OZNxji7c7pMowdmUIR2eeWO8+zFB922u38nyZ0p/zbuRvqjr6utJ1C5kt+3FpHFDcJOTG8rsSgOFAZFAzu65rqvuGxN8raWLnxZSSPY23I+avPhrQrmzieNTCyGaR0BeU7UY5VMsCTgcqCUsW/hVyO/EX7JqUzVbuuCoLl2lu40eU7QChddqrnADghj1J8PVUdJ5LYRnsLu+tz3bLliB8zZoi6Zpms9ufJpe/e9bvB+ezN9TiuGTyZ6r3a3MfnlH1PQagWqA1rj6wtQe1uo92M7Fbe59irk1n8/kRvJTmbVGcnrlZH+uSuzTv9n61Ugy3E0niFCxgn6TRVT418qVxqZ+CWcTrE5xgDMsvPkCF9FfEAn1nFaN5LPJ7+50LPLg3UoG7HMIo5hAe/nzJ6EgeGTY9A4TtLJcW8CR56tjLH2ucsfZnFS9ClKUohSlKBSlKBUVqdysc8DOwVcSKWYhRzCkDJ5d1StfLoDyIBHrGaCOutTtJEZHmgZHUqymRCCpGCCM8xiqqmhqg7KHW5I7boI+0gZlX8FJmBdQByHPI7qvHwVPwF/sinwVPwF/sigitJnsraJYopoVRc/fVJJJyzEk5ZiSSSepNfrXsct1D2ciOFSUnawbGdoGcdO+pT4Kn4C/2RX0kSjoAPYMUH3VM4x4ruLe5ihUCC3dSz3jxtKqkfc7V5KennOQOfq53OhFBlk/EsQmftpbq8tiihZoLpCrE833QwNHtxyGCGPI+Iqf0bi7S4VIgSSINgtizuBuI5As3Z+ccd5Jqy3WgW0pzJbQOfy4kb6xXK3Btif4pAPZEq/UBQea8bWh+7k/8vP/AKK8rmGwvB2sirkeaJHVoHAHPAY7XxnwNdA4LsvxWL+zX19htj+JWx9sCH6xQV/Ury0t+cervCx6IZxdg47hHJvf5lINSfAvEFzdwu1xAYyrlUfY0YlUfdiN/OT2H31OWumxRDEcUaDwRFX6hXT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8" y="68757"/>
            <a:ext cx="1422510" cy="142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uc.jinr.ru/istc/pic/jinr-blue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337"/>
            <a:ext cx="1872208" cy="12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иколай\Downloads\Nhits_per_seg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" y="998420"/>
            <a:ext cx="4097619" cy="27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562074"/>
          </a:xfrm>
        </p:spPr>
        <p:txBody>
          <a:bodyPr/>
          <a:lstStyle/>
          <a:p>
            <a:r>
              <a:rPr lang="en-US" sz="2400" dirty="0" smtClean="0"/>
              <a:t>Number of </a:t>
            </a:r>
            <a:r>
              <a:rPr lang="en-US" sz="2400" dirty="0" err="1" smtClean="0"/>
              <a:t>RecHits</a:t>
            </a:r>
            <a:r>
              <a:rPr lang="en-US" sz="2400" dirty="0" smtClean="0"/>
              <a:t> in all reconstructed segments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188640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050" name="Picture 2" descr="C:\Users\Николай\Downloads\report\home\nvoytish\report\singleMu10GeV\Nhits_per_se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" y="3789040"/>
            <a:ext cx="4371851" cy="29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989866" y="4764382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10 GeV</a:t>
            </a:r>
            <a:endParaRPr lang="ru-RU" dirty="0" smtClean="0"/>
          </a:p>
        </p:txBody>
      </p:sp>
      <p:pic>
        <p:nvPicPr>
          <p:cNvPr id="2053" name="Picture 5" descr="C:\Users\Николай\Downloads\report\home\nvoytish\report\ZMM\50Pu\Nhits_per_s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789040"/>
            <a:ext cx="4371851" cy="29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00527" y="2024398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1000 GeV</a:t>
            </a:r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004048" y="4747210"/>
            <a:ext cx="1761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ZMM+PU(25ns)</a:t>
            </a:r>
            <a:endParaRPr lang="ru-RU" dirty="0" smtClean="0"/>
          </a:p>
        </p:txBody>
      </p:sp>
      <p:pic>
        <p:nvPicPr>
          <p:cNvPr id="2052" name="Picture 4" descr="C:\Users\Николай\Downloads\report\home\nvoytish\report\singleMu100GeV\Nhits_per_se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29" y="797603"/>
            <a:ext cx="4392487" cy="29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4788024" y="1613338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 GeV</a:t>
            </a:r>
            <a:endParaRPr lang="ru-RU" dirty="0" smtClean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55576" y="2924944"/>
            <a:ext cx="6585979" cy="458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blue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/>
              <a:t>– ST algorithm;  </a:t>
            </a:r>
            <a:r>
              <a:rPr lang="en-US" sz="2000" dirty="0">
                <a:solidFill>
                  <a:srgbClr val="FF0000"/>
                </a:solidFill>
              </a:rPr>
              <a:t>red </a:t>
            </a:r>
            <a:r>
              <a:rPr lang="en-US" sz="2000" dirty="0"/>
              <a:t>– </a:t>
            </a:r>
            <a:r>
              <a:rPr lang="en-US" sz="2000" dirty="0" smtClean="0"/>
              <a:t>RU </a:t>
            </a:r>
            <a:r>
              <a:rPr lang="en-US" sz="2000" dirty="0"/>
              <a:t>algorithm.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620000" cy="562074"/>
          </a:xfrm>
        </p:spPr>
        <p:txBody>
          <a:bodyPr/>
          <a:lstStyle/>
          <a:p>
            <a:r>
              <a:rPr lang="en-US" sz="3600" dirty="0" smtClean="0"/>
              <a:t>RecHit efficiency vs </a:t>
            </a:r>
            <a:r>
              <a:rPr lang="el-GR" sz="3600" dirty="0" smtClean="0"/>
              <a:t>η</a:t>
            </a:r>
            <a:r>
              <a:rPr lang="en-US" sz="3600" dirty="0" smtClean="0"/>
              <a:t> for muon segment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116632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122" name="Picture 2" descr="C:\Users\Николай\Downloads\report\home\nvoytish\report\singleMu10GeV\RH_EfficiencyvsE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" y="3811406"/>
            <a:ext cx="4387621" cy="29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292821" y="5145165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 GeV</a:t>
            </a:r>
            <a:endParaRPr lang="ru-RU" dirty="0" smtClean="0"/>
          </a:p>
        </p:txBody>
      </p:sp>
      <p:pic>
        <p:nvPicPr>
          <p:cNvPr id="5123" name="Picture 3" descr="C:\Users\Николай\Downloads\report\home\nvoytish\report\singleMu1000GeV\RH_EfficiencyvsE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" y="823284"/>
            <a:ext cx="4387621" cy="29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293890" y="2317344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1000 GeV</a:t>
            </a:r>
            <a:endParaRPr lang="ru-RU" dirty="0" smtClean="0"/>
          </a:p>
        </p:txBody>
      </p:sp>
      <p:pic>
        <p:nvPicPr>
          <p:cNvPr id="5124" name="Picture 4" descr="C:\Users\Николай\Downloads\report\home\nvoytish\report\singleMu100GeV\RH_EfficiencyvsE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23284"/>
            <a:ext cx="4387622" cy="29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5469667" y="2317344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 GeV</a:t>
            </a:r>
            <a:endParaRPr lang="ru-RU" dirty="0" smtClean="0"/>
          </a:p>
        </p:txBody>
      </p:sp>
      <p:pic>
        <p:nvPicPr>
          <p:cNvPr id="1026" name="Picture 2" descr="C:\Users\Николай\Downloads\pics\pics\RH_Efficiencyeta2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1407"/>
            <a:ext cx="4387622" cy="29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5635804" y="5145165"/>
            <a:ext cx="1539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ZMM+PU(25)</a:t>
            </a:r>
            <a:endParaRPr lang="ru-RU" dirty="0" smtClean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266016" y="5661248"/>
            <a:ext cx="6585979" cy="458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blue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/>
              <a:t>– ST algorithm;  </a:t>
            </a:r>
            <a:r>
              <a:rPr lang="en-US" sz="2000" dirty="0">
                <a:solidFill>
                  <a:srgbClr val="FF0000"/>
                </a:solidFill>
              </a:rPr>
              <a:t>red </a:t>
            </a:r>
            <a:r>
              <a:rPr lang="en-US" sz="2000" dirty="0"/>
              <a:t>– </a:t>
            </a:r>
            <a:r>
              <a:rPr lang="en-US" sz="2000" dirty="0" smtClean="0"/>
              <a:t>NEW </a:t>
            </a:r>
            <a:r>
              <a:rPr lang="en-US" sz="2000" dirty="0"/>
              <a:t>algorithm.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60" y="0"/>
            <a:ext cx="7620000" cy="562074"/>
          </a:xfrm>
        </p:spPr>
        <p:txBody>
          <a:bodyPr/>
          <a:lstStyle/>
          <a:p>
            <a:r>
              <a:rPr lang="en-US" dirty="0" err="1"/>
              <a:t>dPhi</a:t>
            </a:r>
            <a:r>
              <a:rPr lang="en-US" dirty="0"/>
              <a:t> (</a:t>
            </a:r>
            <a:r>
              <a:rPr lang="en-US" dirty="0" err="1"/>
              <a:t>RecoSeg</a:t>
            </a:r>
            <a:r>
              <a:rPr lang="en-US" dirty="0"/>
              <a:t> - </a:t>
            </a:r>
            <a:r>
              <a:rPr lang="en-US" dirty="0" err="1"/>
              <a:t>SimSeg</a:t>
            </a:r>
            <a:r>
              <a:rPr lang="en-US" dirty="0"/>
              <a:t>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80432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7170" name="Picture 2" descr="C:\Users\Николай\Downloads\report\home\nvoytish\report\singleMu10GeV\dPhi_Seg_Sim_to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0822"/>
            <a:ext cx="4538299" cy="3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27283" y="5101525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 GeV</a:t>
            </a:r>
            <a:endParaRPr lang="ru-RU" dirty="0" smtClean="0"/>
          </a:p>
        </p:txBody>
      </p:sp>
      <p:pic>
        <p:nvPicPr>
          <p:cNvPr id="7171" name="Picture 3" descr="C:\Users\Николай\Downloads\report\home\nvoytish\report\singleMu1000GeV\dPhi_Seg_Sim_tot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4"/>
            <a:ext cx="4538299" cy="3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27283" y="1826121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1000 GeV</a:t>
            </a:r>
            <a:endParaRPr lang="ru-RU" dirty="0" smtClean="0"/>
          </a:p>
        </p:txBody>
      </p:sp>
      <p:pic>
        <p:nvPicPr>
          <p:cNvPr id="7172" name="Picture 4" descr="C:\Users\Николай\Downloads\report\home\nvoytish\report\singleMu100GeV\dPhi_Seg_Sim_tot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99" y="701988"/>
            <a:ext cx="4462084" cy="30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5116851" y="1826121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 GeV</a:t>
            </a:r>
            <a:endParaRPr lang="ru-RU" dirty="0" smtClean="0"/>
          </a:p>
        </p:txBody>
      </p:sp>
      <p:pic>
        <p:nvPicPr>
          <p:cNvPr id="7173" name="Picture 5" descr="C:\Users\Николай\Downloads\report\home\nvoytish\report\ZMM\50Pu\dPhi_Seg_Sim_tot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99" y="3740822"/>
            <a:ext cx="4462084" cy="30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5220072" y="4797152"/>
            <a:ext cx="1539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ZMM+PU(25)</a:t>
            </a:r>
            <a:endParaRPr lang="ru-RU" dirty="0" smtClean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187624" y="5470857"/>
            <a:ext cx="6585979" cy="458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blue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/>
              <a:t>– ST algorithm;  </a:t>
            </a:r>
            <a:r>
              <a:rPr lang="en-US" sz="2000" dirty="0">
                <a:solidFill>
                  <a:srgbClr val="FF0000"/>
                </a:solidFill>
              </a:rPr>
              <a:t>red </a:t>
            </a:r>
            <a:r>
              <a:rPr lang="en-US" sz="2000" dirty="0"/>
              <a:t>– </a:t>
            </a:r>
            <a:r>
              <a:rPr lang="en-US" sz="2000" dirty="0" smtClean="0"/>
              <a:t>RU </a:t>
            </a:r>
            <a:r>
              <a:rPr lang="en-US" sz="2000" dirty="0"/>
              <a:t>algorithm.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60" y="-27384"/>
            <a:ext cx="7620000" cy="562074"/>
          </a:xfrm>
        </p:spPr>
        <p:txBody>
          <a:bodyPr/>
          <a:lstStyle/>
          <a:p>
            <a:r>
              <a:rPr lang="en-US" dirty="0" smtClean="0"/>
              <a:t>Collision data cut p&gt;100GeV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80432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5116851" y="1826121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 GeV</a:t>
            </a:r>
            <a:endParaRPr lang="ru-RU" dirty="0" smtClean="0"/>
          </a:p>
        </p:txBody>
      </p:sp>
      <p:sp>
        <p:nvSpPr>
          <p:cNvPr id="20" name="Овал 19"/>
          <p:cNvSpPr/>
          <p:nvPr/>
        </p:nvSpPr>
        <p:spPr>
          <a:xfrm>
            <a:off x="3930392" y="4365104"/>
            <a:ext cx="611959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893320" y="5198219"/>
            <a:ext cx="611959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07704" y="1641455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SingleMuPt1000</a:t>
            </a:r>
            <a:endParaRPr lang="ru-RU" dirty="0" smtClean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07704" y="4898183"/>
            <a:ext cx="1761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Halo Muons</a:t>
            </a:r>
            <a:endParaRPr lang="ru-RU" dirty="0" smtClean="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5116851" y="4473116"/>
            <a:ext cx="1761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 smtClean="0"/>
              <a:t>DisplacedMu</a:t>
            </a:r>
            <a:r>
              <a:rPr lang="en-US" dirty="0" smtClean="0"/>
              <a:t> SUSY</a:t>
            </a:r>
            <a:endParaRPr lang="ru-RU" dirty="0" smtClean="0"/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1249361" y="3506325"/>
            <a:ext cx="6585979" cy="458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blue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/>
              <a:t>– ST algorithm;  </a:t>
            </a:r>
            <a:r>
              <a:rPr lang="en-US" sz="2000" dirty="0">
                <a:solidFill>
                  <a:srgbClr val="FF0000"/>
                </a:solidFill>
              </a:rPr>
              <a:t>red </a:t>
            </a:r>
            <a:r>
              <a:rPr lang="en-US" sz="2000" dirty="0"/>
              <a:t>– </a:t>
            </a:r>
            <a:r>
              <a:rPr lang="en-US" sz="2000" dirty="0" smtClean="0"/>
              <a:t>NEW </a:t>
            </a:r>
            <a:r>
              <a:rPr lang="en-US" sz="2000" dirty="0"/>
              <a:t>algorithm.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19"/>
            <a:ext cx="4355976" cy="292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5" y="3538045"/>
            <a:ext cx="4373302" cy="293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30" y="3509216"/>
            <a:ext cx="4416234" cy="296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36884"/>
            <a:ext cx="4320480" cy="290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1212289" y="6399240"/>
            <a:ext cx="6585979" cy="45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smtClean="0">
                <a:solidFill>
                  <a:srgbClr val="0070C0"/>
                </a:solidFill>
              </a:rPr>
              <a:t>blue</a:t>
            </a:r>
            <a:r>
              <a:rPr lang="en-US" sz="2000" smtClean="0">
                <a:solidFill>
                  <a:srgbClr val="002060"/>
                </a:solidFill>
              </a:rPr>
              <a:t> </a:t>
            </a:r>
            <a:r>
              <a:rPr lang="en-US" sz="2000" smtClean="0"/>
              <a:t>– ST algorithm;  </a:t>
            </a:r>
            <a:r>
              <a:rPr lang="en-US" sz="2000" smtClean="0">
                <a:solidFill>
                  <a:srgbClr val="FF0000"/>
                </a:solidFill>
              </a:rPr>
              <a:t>red </a:t>
            </a:r>
            <a:r>
              <a:rPr lang="en-US" sz="2000" smtClean="0"/>
              <a:t>– NEW algorithm.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07704" y="4134561"/>
            <a:ext cx="16361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dPhi</a:t>
            </a:r>
            <a:r>
              <a:rPr lang="en-US" sz="1400" dirty="0"/>
              <a:t> (Matched segment – </a:t>
            </a:r>
            <a:r>
              <a:rPr lang="en-US" sz="1400" dirty="0" err="1"/>
              <a:t>GlobMu</a:t>
            </a:r>
            <a:r>
              <a:rPr lang="en-US" sz="1400" dirty="0"/>
              <a:t> trajectory)</a:t>
            </a:r>
            <a:endParaRPr lang="ru-RU" sz="1400" dirty="0"/>
          </a:p>
          <a:p>
            <a:endParaRPr lang="ru-RU" sz="1400" dirty="0" smtClean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932040" y="4077072"/>
            <a:ext cx="1944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dTheta</a:t>
            </a:r>
            <a:r>
              <a:rPr lang="en-US" sz="1400" dirty="0" smtClean="0"/>
              <a:t> (Matched segment – </a:t>
            </a:r>
            <a:r>
              <a:rPr lang="en-US" sz="1400" dirty="0" err="1" smtClean="0"/>
              <a:t>GlobMu</a:t>
            </a:r>
            <a:r>
              <a:rPr lang="en-US" sz="1400" dirty="0" smtClean="0"/>
              <a:t> trajectory)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8146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High multiplicity example - 84 </a:t>
            </a:r>
            <a:r>
              <a:rPr lang="en-US" sz="2800" dirty="0" err="1" smtClean="0"/>
              <a:t>RecHits</a:t>
            </a:r>
            <a:r>
              <a:rPr lang="en-US" sz="2800" dirty="0" smtClean="0"/>
              <a:t> in Chamber   </a:t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157192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</a:t>
            </a:r>
          </a:p>
          <a:p>
            <a:pPr algn="ctr"/>
            <a:r>
              <a:rPr lang="en-US" dirty="0" smtClean="0"/>
              <a:t>15 segments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140728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</a:t>
            </a:r>
          </a:p>
          <a:p>
            <a:pPr algn="ctr"/>
            <a:r>
              <a:rPr lang="en-US" dirty="0" smtClean="0"/>
              <a:t>4 segments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625048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2448272" cy="417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0707"/>
            <a:ext cx="2808312" cy="420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02016" y="838944"/>
            <a:ext cx="266328" cy="4318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779912" y="2268161"/>
            <a:ext cx="1008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Muon trajectory</a:t>
            </a:r>
            <a:endParaRPr lang="ru-RU" sz="1600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923928" y="1916832"/>
            <a:ext cx="144016" cy="3513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</p:cNvCxnSpPr>
          <p:nvPr/>
        </p:nvCxnSpPr>
        <p:spPr>
          <a:xfrm>
            <a:off x="4283968" y="2852936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55576" y="2852936"/>
            <a:ext cx="936104" cy="43204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987824" y="1844824"/>
            <a:ext cx="936104" cy="43204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499992" y="2852936"/>
            <a:ext cx="864096" cy="3600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660232" y="1880828"/>
            <a:ext cx="864096" cy="3600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3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High multiplicity example - 72 </a:t>
            </a:r>
            <a:r>
              <a:rPr lang="en-US" sz="3200" dirty="0" err="1" smtClean="0"/>
              <a:t>RecHits</a:t>
            </a:r>
            <a:r>
              <a:rPr lang="en-US" sz="3200" dirty="0" smtClean="0"/>
              <a:t> in ME21   </a:t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157192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</a:t>
            </a:r>
          </a:p>
          <a:p>
            <a:pPr algn="ctr"/>
            <a:r>
              <a:rPr lang="en-US" dirty="0" smtClean="0"/>
              <a:t>10 segments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5140728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</a:t>
            </a:r>
          </a:p>
          <a:p>
            <a:pPr algn="ctr"/>
            <a:r>
              <a:rPr lang="en-US" dirty="0" smtClean="0"/>
              <a:t>11 segments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2519772" y="6078139"/>
            <a:ext cx="367240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Collisions2015 </a:t>
            </a:r>
            <a:r>
              <a:rPr lang="ru-RU" dirty="0"/>
              <a:t>256630</a:t>
            </a:r>
            <a:r>
              <a:rPr lang="en-US" dirty="0"/>
              <a:t>:26:34248876</a:t>
            </a:r>
            <a:endParaRPr lang="ru-RU" dirty="0" smtClean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625048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8" y="1416079"/>
            <a:ext cx="2664296" cy="3062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374696"/>
            <a:ext cx="2736304" cy="314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2843808" y="1988840"/>
            <a:ext cx="1152128" cy="3600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364088" y="1194676"/>
            <a:ext cx="1152128" cy="3600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7344308" y="1860220"/>
            <a:ext cx="1152128" cy="41665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47678" y="1211351"/>
            <a:ext cx="1152128" cy="41665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3851920" y="1488234"/>
            <a:ext cx="1008112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Muon trajectory</a:t>
            </a:r>
            <a:endParaRPr lang="ru-RU" sz="1600" dirty="0" smtClean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635896" y="1768461"/>
            <a:ext cx="288032" cy="4407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572000" y="1211351"/>
            <a:ext cx="612068" cy="2768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620000" cy="1143000"/>
          </a:xfrm>
        </p:spPr>
        <p:txBody>
          <a:bodyPr/>
          <a:lstStyle/>
          <a:p>
            <a:r>
              <a:rPr lang="en-US" dirty="0" smtClean="0"/>
              <a:t>Pull Request submitted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4624"/>
            <a:ext cx="8568952" cy="6312768"/>
          </a:xfrm>
        </p:spPr>
        <p:txBody>
          <a:bodyPr>
            <a:normAutofit/>
          </a:bodyPr>
          <a:lstStyle/>
          <a:p>
            <a:r>
              <a:rPr lang="en-US" sz="2000" dirty="0"/>
              <a:t>https://</a:t>
            </a:r>
            <a:r>
              <a:rPr lang="en-US" sz="2000" dirty="0" smtClean="0"/>
              <a:t>github.com/cms-sw/cmssw/pull/14718   - June 20, 2016</a:t>
            </a:r>
            <a:endParaRPr lang="en-US" sz="2000" dirty="0"/>
          </a:p>
          <a:p>
            <a:r>
              <a:rPr lang="en-US" sz="2000" dirty="0" smtClean="0"/>
              <a:t>After RECO conveners reviewed the code some modification and optimization to the code done;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PR got approved and RU builder became the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optional</a:t>
            </a:r>
            <a:r>
              <a:rPr lang="en-US" sz="2000" dirty="0" smtClean="0"/>
              <a:t> algorithm starting with </a:t>
            </a:r>
            <a:r>
              <a:rPr lang="en-US" sz="2000" dirty="0" smtClean="0">
                <a:solidFill>
                  <a:srgbClr val="FF0000"/>
                </a:solidFill>
              </a:rPr>
              <a:t>Summer 2016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Starting with </a:t>
            </a:r>
            <a:r>
              <a:rPr lang="en-US" sz="2000" dirty="0" smtClean="0">
                <a:solidFill>
                  <a:srgbClr val="FF0000"/>
                </a:solidFill>
              </a:rPr>
              <a:t>2017</a:t>
            </a:r>
            <a:r>
              <a:rPr lang="en-US" sz="2000" dirty="0" smtClean="0"/>
              <a:t> data RU segment builder became the </a:t>
            </a:r>
            <a:r>
              <a:rPr lang="en-US" sz="2000" dirty="0" smtClean="0">
                <a:solidFill>
                  <a:srgbClr val="FF0000"/>
                </a:solidFill>
              </a:rPr>
              <a:t>default</a:t>
            </a:r>
            <a:r>
              <a:rPr lang="en-US" sz="2000" dirty="0" smtClean="0"/>
              <a:t> builder for data and simulation reconstruction.</a:t>
            </a:r>
          </a:p>
          <a:p>
            <a:endParaRPr lang="en-US" sz="2000" dirty="0" smtClean="0"/>
          </a:p>
          <a:p>
            <a:pPr lvl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9864" y="5661248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6" y="1628800"/>
            <a:ext cx="9157896" cy="381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1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620000" cy="1143000"/>
          </a:xfrm>
        </p:spPr>
        <p:txBody>
          <a:bodyPr/>
          <a:lstStyle/>
          <a:p>
            <a:r>
              <a:rPr lang="en-US" dirty="0" smtClean="0"/>
              <a:t>Further issues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52" y="980728"/>
            <a:ext cx="7620000" cy="4800600"/>
          </a:xfrm>
        </p:spPr>
        <p:txBody>
          <a:bodyPr/>
          <a:lstStyle/>
          <a:p>
            <a:pPr algn="just"/>
            <a:r>
              <a:rPr lang="en-US" dirty="0" smtClean="0"/>
              <a:t>Minor bugs found by </a:t>
            </a:r>
            <a:r>
              <a:rPr lang="en-US" dirty="0"/>
              <a:t>Marcello </a:t>
            </a:r>
            <a:r>
              <a:rPr lang="en-US" dirty="0" smtClean="0"/>
              <a:t>Maggi while adopting the RU segment builder for ME0 reconstruction – fixed;</a:t>
            </a:r>
          </a:p>
          <a:p>
            <a:pPr algn="just"/>
            <a:r>
              <a:rPr lang="en-US" dirty="0" smtClean="0"/>
              <a:t>Some improvement of the algorithm done – included in the update along with the fix from the previous bullet;</a:t>
            </a:r>
          </a:p>
          <a:p>
            <a:pPr algn="just"/>
            <a:r>
              <a:rPr lang="en-US" dirty="0" smtClean="0"/>
              <a:t>Multithreading issue due to improper initialization of some parameters (in progress), but a temporary fix already applied by </a:t>
            </a:r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 smtClean="0"/>
              <a:t>Krutelyov</a:t>
            </a:r>
            <a:r>
              <a:rPr lang="en-US" dirty="0" smtClean="0"/>
              <a:t>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2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r>
              <a:rPr lang="en-US" sz="4000" dirty="0" smtClean="0"/>
              <a:t>RU </a:t>
            </a:r>
            <a:r>
              <a:rPr lang="en-US" sz="4000" dirty="0" err="1" smtClean="0"/>
              <a:t>algo</a:t>
            </a:r>
            <a:r>
              <a:rPr lang="en-US" sz="4000" dirty="0" smtClean="0"/>
              <a:t> used for GEM detectors in CMS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116632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" y="1367001"/>
            <a:ext cx="86677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411760" y="93532"/>
            <a:ext cx="6336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Reported by </a:t>
            </a:r>
            <a:r>
              <a:rPr lang="en-US" sz="1600" b="1" dirty="0" smtClean="0"/>
              <a:t>R</a:t>
            </a:r>
            <a:r>
              <a:rPr lang="en-US" sz="1600" b="1" dirty="0"/>
              <a:t>. </a:t>
            </a:r>
            <a:r>
              <a:rPr lang="en-US" sz="1600" b="1" dirty="0" err="1" smtClean="0"/>
              <a:t>Venditti</a:t>
            </a:r>
            <a:r>
              <a:rPr lang="en-US" sz="1600" b="1" dirty="0" smtClean="0"/>
              <a:t>  </a:t>
            </a:r>
            <a:r>
              <a:rPr lang="en-US" sz="1600" dirty="0"/>
              <a:t>On Behalf of the </a:t>
            </a:r>
            <a:r>
              <a:rPr lang="en-US" sz="1600" dirty="0" smtClean="0"/>
              <a:t>CMS GEM </a:t>
            </a:r>
            <a:r>
              <a:rPr lang="en-US" sz="1600" dirty="0" err="1"/>
              <a:t>Reco&amp;Val</a:t>
            </a:r>
            <a:r>
              <a:rPr lang="en-US" sz="1600" dirty="0"/>
              <a:t> group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3913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32357" cy="1143000"/>
          </a:xfrm>
        </p:spPr>
        <p:txBody>
          <a:bodyPr/>
          <a:lstStyle/>
          <a:p>
            <a:pPr algn="ctr"/>
            <a:r>
              <a:rPr lang="en-US" sz="2400" dirty="0"/>
              <a:t>RH efficiency vs.</a:t>
            </a:r>
            <a:r>
              <a:rPr lang="ru-RU" sz="2400" dirty="0"/>
              <a:t> </a:t>
            </a:r>
            <a:r>
              <a:rPr lang="en-US" sz="2400" dirty="0"/>
              <a:t>a</a:t>
            </a:r>
            <a:r>
              <a:rPr lang="en-US" sz="2400" dirty="0" smtClean="0"/>
              <a:t>ttenuation </a:t>
            </a:r>
            <a:r>
              <a:rPr lang="en-US" sz="2400" dirty="0" smtClean="0"/>
              <a:t>factor with GIF++ data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" y="1340768"/>
            <a:ext cx="4754143" cy="325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754143" cy="325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514413" y="3717032"/>
            <a:ext cx="6585979" cy="45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blue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– ST algorithm;  </a:t>
            </a:r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– RU algorithm.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16632"/>
            <a:ext cx="84323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 smtClean="0"/>
              <a:t>RU algorithm in HL-LHC conditions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907704" y="2852936"/>
            <a:ext cx="1656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 ~ &lt; I (HL-LHC) &gt;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699792" y="2492896"/>
            <a:ext cx="108012" cy="307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092280" y="2276872"/>
            <a:ext cx="108012" cy="5230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6372200" y="2802414"/>
            <a:ext cx="1656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 ~ &lt; I (HL-LHC) &gt;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1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RU CSC Segment Builder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3171346" y="3663131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1000 GeV</a:t>
            </a:r>
            <a:endParaRPr lang="ru-R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0134"/>
            <a:ext cx="7431854" cy="23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02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20000" cy="1143000"/>
          </a:xfrm>
        </p:spPr>
        <p:txBody>
          <a:bodyPr/>
          <a:lstStyle/>
          <a:p>
            <a:r>
              <a:rPr lang="en-US" dirty="0" smtClean="0"/>
              <a:t>Summary I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511256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en-US" dirty="0"/>
              <a:t>The new algorithm shows a </a:t>
            </a:r>
            <a:r>
              <a:rPr lang="en-US" dirty="0">
                <a:solidFill>
                  <a:srgbClr val="FF0000"/>
                </a:solidFill>
              </a:rPr>
              <a:t>better performance </a:t>
            </a:r>
            <a:r>
              <a:rPr lang="en-US" dirty="0"/>
              <a:t>for all </a:t>
            </a:r>
            <a:r>
              <a:rPr lang="en-US" dirty="0" smtClean="0"/>
              <a:t>types of CMS data;</a:t>
            </a:r>
            <a:endParaRPr lang="en-US" dirty="0"/>
          </a:p>
          <a:p>
            <a:pPr algn="just"/>
            <a:r>
              <a:rPr lang="en-US" dirty="0"/>
              <a:t>The optimization and bug elimination is continuously ongoing;</a:t>
            </a:r>
          </a:p>
          <a:p>
            <a:pPr algn="just"/>
            <a:r>
              <a:rPr lang="en-US" dirty="0"/>
              <a:t>The RU </a:t>
            </a:r>
            <a:r>
              <a:rPr lang="en-US" dirty="0" smtClean="0"/>
              <a:t>algorithm </a:t>
            </a:r>
            <a:r>
              <a:rPr lang="en-US" dirty="0">
                <a:solidFill>
                  <a:srgbClr val="FF0000"/>
                </a:solidFill>
              </a:rPr>
              <a:t>was implemented </a:t>
            </a:r>
            <a:r>
              <a:rPr lang="en-US" dirty="0"/>
              <a:t>in the official CMS software starting with </a:t>
            </a:r>
            <a:r>
              <a:rPr lang="en-US" dirty="0" smtClean="0"/>
              <a:t>CMSSW_8_1_0 (July, 2017);</a:t>
            </a:r>
            <a:endParaRPr lang="en-US" dirty="0"/>
          </a:p>
          <a:p>
            <a:pPr algn="just"/>
            <a:r>
              <a:rPr lang="en-US" dirty="0"/>
              <a:t>The RU </a:t>
            </a:r>
            <a:r>
              <a:rPr lang="en-US" dirty="0" smtClean="0"/>
              <a:t>algorithm </a:t>
            </a:r>
            <a:r>
              <a:rPr lang="en-US" dirty="0"/>
              <a:t>most probably will be used for segment reconstruction in the new </a:t>
            </a:r>
            <a:r>
              <a:rPr lang="en-US" dirty="0">
                <a:solidFill>
                  <a:srgbClr val="FF0000"/>
                </a:solidFill>
              </a:rPr>
              <a:t>GEM detectors </a:t>
            </a:r>
            <a:r>
              <a:rPr lang="en-US" dirty="0"/>
              <a:t>of the CMS muon system;</a:t>
            </a:r>
          </a:p>
          <a:p>
            <a:pPr algn="just"/>
            <a:r>
              <a:rPr lang="en-US" dirty="0"/>
              <a:t>The RU </a:t>
            </a:r>
            <a:r>
              <a:rPr lang="en-US" dirty="0" smtClean="0"/>
              <a:t>algorithm </a:t>
            </a:r>
            <a:r>
              <a:rPr lang="en-US" dirty="0" smtClean="0">
                <a:solidFill>
                  <a:srgbClr val="FF0000"/>
                </a:solidFill>
              </a:rPr>
              <a:t>became </a:t>
            </a:r>
            <a:r>
              <a:rPr lang="en-US" dirty="0">
                <a:solidFill>
                  <a:srgbClr val="FF0000"/>
                </a:solidFill>
              </a:rPr>
              <a:t>the default </a:t>
            </a:r>
            <a:r>
              <a:rPr lang="en-US" dirty="0"/>
              <a:t>segment reconstruction algorithm starting with </a:t>
            </a:r>
            <a:r>
              <a:rPr lang="en-US" dirty="0" smtClean="0"/>
              <a:t>CMSSW_9_X_X for </a:t>
            </a:r>
            <a:r>
              <a:rPr lang="en-US" dirty="0"/>
              <a:t>Monte-Carlo production and experimental data reconstruction after the restart of LHC</a:t>
            </a:r>
            <a:r>
              <a:rPr lang="en-US" dirty="0" smtClean="0"/>
              <a:t>;</a:t>
            </a:r>
          </a:p>
          <a:p>
            <a:pPr algn="just"/>
            <a:r>
              <a:rPr lang="en-US" dirty="0" smtClean="0"/>
              <a:t>Using GIF++ data we showed that the new algorithm is </a:t>
            </a:r>
            <a:r>
              <a:rPr lang="en-US" dirty="0" smtClean="0">
                <a:solidFill>
                  <a:srgbClr val="FF0000"/>
                </a:solidFill>
              </a:rPr>
              <a:t>less sensitive to HL-LHC conditions </a:t>
            </a:r>
            <a:r>
              <a:rPr lang="en-US" dirty="0" smtClean="0"/>
              <a:t>than the ST algorithm.</a:t>
            </a:r>
          </a:p>
          <a:p>
            <a:pPr algn="just"/>
            <a:endParaRPr lang="en-US" dirty="0"/>
          </a:p>
          <a:p>
            <a:pPr lvl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19EF-4D3F-4F2A-91C7-426EEFEB852A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136904" cy="1143000"/>
          </a:xfrm>
        </p:spPr>
        <p:txBody>
          <a:bodyPr/>
          <a:lstStyle/>
          <a:p>
            <a:pPr algn="ctr"/>
            <a:r>
              <a:rPr lang="en-US" dirty="0" smtClean="0"/>
              <a:t>CSC </a:t>
            </a:r>
            <a:r>
              <a:rPr lang="en-US" dirty="0" err="1" smtClean="0"/>
              <a:t>RecHit</a:t>
            </a:r>
            <a:r>
              <a:rPr lang="en-US" dirty="0" smtClean="0"/>
              <a:t> Reconstruction </a:t>
            </a:r>
            <a:r>
              <a:rPr lang="en-US" dirty="0"/>
              <a:t>I</a:t>
            </a:r>
            <a:r>
              <a:rPr lang="en-US" dirty="0" smtClean="0"/>
              <a:t>mprovement </a:t>
            </a:r>
            <a:endParaRPr lang="ru-RU" dirty="0"/>
          </a:p>
        </p:txBody>
      </p:sp>
      <p:pic>
        <p:nvPicPr>
          <p:cNvPr id="5" name="Picture 2" descr="C:\Users\Николай\Desktop\alushta\cs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622679" cy="35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7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80920" cy="1143000"/>
          </a:xfrm>
        </p:spPr>
        <p:txBody>
          <a:bodyPr/>
          <a:lstStyle/>
          <a:p>
            <a:r>
              <a:rPr lang="en-US" dirty="0" smtClean="0"/>
              <a:t>Why the improvement is needed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86135"/>
            <a:ext cx="5050904" cy="3196952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</a:pPr>
            <a:endParaRPr lang="en-US" sz="2000" dirty="0" smtClean="0"/>
          </a:p>
          <a:p>
            <a:pPr marL="114300" indent="0" algn="just" fontAlgn="auto">
              <a:spcAft>
                <a:spcPts val="0"/>
              </a:spcAft>
              <a:buNone/>
            </a:pPr>
            <a:r>
              <a:rPr lang="en-US" sz="2400" dirty="0" smtClean="0"/>
              <a:t>Additional options added to RU segment builder for handling “bad” </a:t>
            </a:r>
            <a:r>
              <a:rPr lang="en-US" sz="2400" dirty="0" err="1" smtClean="0"/>
              <a:t>RecHits</a:t>
            </a:r>
            <a:r>
              <a:rPr lang="en-US" sz="2400" dirty="0" smtClean="0"/>
              <a:t> (see talk [1])</a:t>
            </a:r>
            <a:r>
              <a:rPr lang="en-US" sz="2000" dirty="0" smtClean="0"/>
              <a:t>:</a:t>
            </a:r>
            <a:endParaRPr lang="en-US" sz="2000" dirty="0"/>
          </a:p>
          <a:p>
            <a:pPr algn="just" fontAlgn="auto">
              <a:spcAft>
                <a:spcPts val="0"/>
              </a:spcAft>
            </a:pPr>
            <a:r>
              <a:rPr lang="en-US" sz="2000" dirty="0" smtClean="0"/>
              <a:t>Increase </a:t>
            </a:r>
            <a:r>
              <a:rPr lang="en-US" sz="2000" dirty="0" err="1"/>
              <a:t>dPhi</a:t>
            </a:r>
            <a:r>
              <a:rPr lang="en-US" sz="2000" dirty="0"/>
              <a:t> threshold for base </a:t>
            </a:r>
            <a:r>
              <a:rPr lang="en-US" sz="2000" dirty="0" err="1"/>
              <a:t>RecHits</a:t>
            </a:r>
            <a:r>
              <a:rPr lang="en-US" sz="2000" dirty="0"/>
              <a:t> with big strip error;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/>
              <a:t>Increase </a:t>
            </a:r>
            <a:r>
              <a:rPr lang="en-US" sz="2000" dirty="0" err="1"/>
              <a:t>dPhi</a:t>
            </a:r>
            <a:r>
              <a:rPr lang="en-US" sz="2000" dirty="0"/>
              <a:t> threshold for </a:t>
            </a:r>
            <a:r>
              <a:rPr lang="en-US" sz="2000" dirty="0" err="1"/>
              <a:t>RecHits</a:t>
            </a:r>
            <a:r>
              <a:rPr lang="en-US" sz="2000" dirty="0"/>
              <a:t> from inner layers reconstructed on the center of the strip or with big strip error;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87" y="1124744"/>
            <a:ext cx="2808312" cy="420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508104" y="3049525"/>
            <a:ext cx="864096" cy="36004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596336" y="2149426"/>
            <a:ext cx="864096" cy="36004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7607487" y="1124744"/>
            <a:ext cx="1008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Muon trajectory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028385" y="1700808"/>
            <a:ext cx="83159" cy="44861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804248" y="2564905"/>
            <a:ext cx="360040" cy="720079"/>
          </a:xfrm>
          <a:prstGeom prst="round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08304" y="3379569"/>
            <a:ext cx="144016" cy="642065"/>
          </a:xfrm>
          <a:prstGeom prst="round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13" idx="3"/>
          </p:cNvCxnSpPr>
          <p:nvPr/>
        </p:nvCxnSpPr>
        <p:spPr>
          <a:xfrm flipH="1" flipV="1">
            <a:off x="7164288" y="2924945"/>
            <a:ext cx="720080" cy="36003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452320" y="3409565"/>
            <a:ext cx="432048" cy="2910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7884368" y="2967336"/>
            <a:ext cx="9361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Big strip error RHs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35496" y="6351711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200" dirty="0" smtClean="0"/>
              <a:t>[1</a:t>
            </a:r>
            <a:r>
              <a:rPr lang="en-US" sz="1200" dirty="0"/>
              <a:t>] https://indico.cern.ch/event/388966/contributions/922281/attachments/777650/1066373/15_04_22-Voytishin_Palichik-CSCSegBuilder_fixed_sumw.pdf</a:t>
            </a:r>
            <a:endParaRPr lang="ru-RU" sz="1200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4905434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71600" y="4705980"/>
            <a:ext cx="216024" cy="559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87624" y="4985726"/>
            <a:ext cx="216024" cy="279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55776" y="4932883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771800" y="4504976"/>
            <a:ext cx="216024" cy="787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87824" y="4716859"/>
            <a:ext cx="2160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03848" y="4788867"/>
            <a:ext cx="2160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95936" y="4928742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11960" y="4464831"/>
            <a:ext cx="216024" cy="82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427984" y="4644850"/>
            <a:ext cx="216024" cy="64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4365104"/>
            <a:ext cx="216024" cy="92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0032" y="4941168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 bwMode="auto">
          <a:xfrm>
            <a:off x="251520" y="5354052"/>
            <a:ext cx="1656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Regular strip charge distribution</a:t>
            </a:r>
            <a:endParaRPr lang="ru-RU" sz="1400" dirty="0" smtClean="0"/>
          </a:p>
        </p:txBody>
      </p:sp>
      <p:sp>
        <p:nvSpPr>
          <p:cNvPr id="41" name="Полилиния 40"/>
          <p:cNvSpPr/>
          <p:nvPr/>
        </p:nvSpPr>
        <p:spPr>
          <a:xfrm>
            <a:off x="755576" y="4489956"/>
            <a:ext cx="752740" cy="786428"/>
          </a:xfrm>
          <a:custGeom>
            <a:avLst/>
            <a:gdLst>
              <a:gd name="connsiteX0" fmla="*/ 0 w 828092"/>
              <a:gd name="connsiteY0" fmla="*/ 869985 h 898956"/>
              <a:gd name="connsiteX1" fmla="*/ 345688 w 828092"/>
              <a:gd name="connsiteY1" fmla="*/ 189 h 898956"/>
              <a:gd name="connsiteX2" fmla="*/ 769435 w 828092"/>
              <a:gd name="connsiteY2" fmla="*/ 791926 h 898956"/>
              <a:gd name="connsiteX3" fmla="*/ 814039 w 828092"/>
              <a:gd name="connsiteY3" fmla="*/ 869985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092" h="898956">
                <a:moveTo>
                  <a:pt x="0" y="869985"/>
                </a:moveTo>
                <a:cubicBezTo>
                  <a:pt x="108724" y="441592"/>
                  <a:pt x="217449" y="13199"/>
                  <a:pt x="345688" y="189"/>
                </a:cubicBezTo>
                <a:cubicBezTo>
                  <a:pt x="473927" y="-12821"/>
                  <a:pt x="691377" y="646960"/>
                  <a:pt x="769435" y="791926"/>
                </a:cubicBezTo>
                <a:cubicBezTo>
                  <a:pt x="847493" y="936892"/>
                  <a:pt x="830766" y="903438"/>
                  <a:pt x="814039" y="8699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 bwMode="auto">
              <a:xfrm>
                <a:off x="179512" y="4233980"/>
                <a:ext cx="1814215" cy="275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𝐺𝑎𝑡𝑡𝑖</m:t>
                        </m:r>
                        <m:r>
                          <a:rPr lang="en-US" sz="1100" i="1">
                            <a:latin typeface="Cambria Math"/>
                          </a:rPr>
                          <m:t>_</m:t>
                        </m:r>
                        <m:r>
                          <a:rPr lang="en-US" sz="1100" i="1">
                            <a:latin typeface="Cambria Math"/>
                          </a:rPr>
                          <m:t>𝑓𝑖𝑡</m:t>
                        </m:r>
                      </m:sub>
                    </m:sSub>
                  </m:oMath>
                </a14:m>
                <a:r>
                  <a:rPr lang="en-US" sz="1100" dirty="0" smtClean="0"/>
                  <a:t> ~ 2% of strip width</a:t>
                </a:r>
                <a:endParaRPr lang="ru-RU" sz="11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233980"/>
                <a:ext cx="1814215" cy="275140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 bwMode="auto">
          <a:xfrm>
            <a:off x="2771800" y="5354052"/>
            <a:ext cx="2124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Abnormal strip charge distributions</a:t>
            </a:r>
            <a:endParaRPr lang="ru-RU" sz="1400" dirty="0" smtClean="0"/>
          </a:p>
        </p:txBody>
      </p:sp>
      <p:sp>
        <p:nvSpPr>
          <p:cNvPr id="45" name="Полилиния 44"/>
          <p:cNvSpPr/>
          <p:nvPr/>
        </p:nvSpPr>
        <p:spPr>
          <a:xfrm>
            <a:off x="2486723" y="4464749"/>
            <a:ext cx="825138" cy="836459"/>
          </a:xfrm>
          <a:custGeom>
            <a:avLst/>
            <a:gdLst>
              <a:gd name="connsiteX0" fmla="*/ 0 w 1014761"/>
              <a:gd name="connsiteY0" fmla="*/ 836459 h 836459"/>
              <a:gd name="connsiteX1" fmla="*/ 434898 w 1014761"/>
              <a:gd name="connsiteY1" fmla="*/ 118 h 836459"/>
              <a:gd name="connsiteX2" fmla="*/ 1014761 w 1014761"/>
              <a:gd name="connsiteY2" fmla="*/ 769552 h 836459"/>
              <a:gd name="connsiteX3" fmla="*/ 1014761 w 1014761"/>
              <a:gd name="connsiteY3" fmla="*/ 769552 h 83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761" h="836459">
                <a:moveTo>
                  <a:pt x="0" y="836459"/>
                </a:moveTo>
                <a:cubicBezTo>
                  <a:pt x="132885" y="423864"/>
                  <a:pt x="265771" y="11269"/>
                  <a:pt x="434898" y="118"/>
                </a:cubicBezTo>
                <a:cubicBezTo>
                  <a:pt x="604025" y="-11033"/>
                  <a:pt x="1014761" y="769552"/>
                  <a:pt x="1014761" y="769552"/>
                </a:cubicBezTo>
                <a:lnTo>
                  <a:pt x="1014761" y="76955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 bwMode="auto">
              <a:xfrm>
                <a:off x="2918826" y="4088586"/>
                <a:ext cx="1924181" cy="277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  <a:ea typeface="Cambria Math"/>
                          </a:rPr>
                          <m:t>𝑠𝑡𝑟𝑖𝑝</m:t>
                        </m:r>
                        <m:r>
                          <a:rPr lang="en-US" sz="11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1100" b="0" i="1" smtClean="0">
                            <a:latin typeface="Cambria Math"/>
                            <a:ea typeface="Cambria Math"/>
                          </a:rPr>
                          <m:t>𝑅𝐻</m:t>
                        </m:r>
                        <m:r>
                          <a:rPr lang="en-US" sz="11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100" dirty="0" smtClean="0"/>
                  <a:t> &gt; 30% of strip width</a:t>
                </a:r>
                <a:endParaRPr lang="ru-RU" sz="11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8826" y="4088586"/>
                <a:ext cx="1924181" cy="277897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 bwMode="auto">
          <a:xfrm>
            <a:off x="6048164" y="5373216"/>
            <a:ext cx="24122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Collisions 2015 event display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9117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8712968" cy="1143000"/>
          </a:xfrm>
        </p:spPr>
        <p:txBody>
          <a:bodyPr/>
          <a:lstStyle/>
          <a:p>
            <a:r>
              <a:rPr lang="en-US" dirty="0" smtClean="0"/>
              <a:t>When the improvement is needed 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188640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50912" y="1052737"/>
            <a:ext cx="6491065" cy="30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556791"/>
            <a:ext cx="2664296" cy="19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 bwMode="auto">
              <a:xfrm>
                <a:off x="35496" y="5085184"/>
                <a:ext cx="4752528" cy="117038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𝑠𝑡𝑟𝑖𝑝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𝑅𝐻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 smtClean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𝑜𝑓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𝑠𝑡𝑟𝑖𝑝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𝑤𝑖𝑑𝑡h</m:t>
                    </m:r>
                  </m:oMath>
                </a14:m>
                <a:r>
                  <a:rPr lang="en-US" sz="2000" dirty="0" smtClean="0"/>
                  <a:t> =&gt;</a:t>
                </a:r>
              </a:p>
              <a:p>
                <a:pPr algn="ctr"/>
                <a:r>
                  <a:rPr lang="en-US" sz="2000" dirty="0" smtClean="0"/>
                  <a:t>the coordinate is calculated using Center </a:t>
                </a:r>
                <a:r>
                  <a:rPr lang="en-US" sz="2000" dirty="0"/>
                  <a:t>o</a:t>
                </a:r>
                <a:r>
                  <a:rPr lang="en-US" sz="2000" dirty="0" smtClean="0"/>
                  <a:t>f Gravity (</a:t>
                </a:r>
                <a:r>
                  <a:rPr lang="en-US" sz="2000" dirty="0" err="1" smtClean="0"/>
                  <a:t>CoG</a:t>
                </a:r>
                <a:r>
                  <a:rPr lang="en-US" sz="2000" dirty="0" smtClean="0"/>
                  <a:t>) like algorithm</a:t>
                </a:r>
                <a:endParaRPr lang="ru-RU" sz="20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5085184"/>
                <a:ext cx="4752528" cy="1170385"/>
              </a:xfrm>
              <a:prstGeom prst="rect">
                <a:avLst/>
              </a:prstGeom>
              <a:blipFill rotWithShape="1">
                <a:blip r:embed="rId4"/>
                <a:stretch>
                  <a:fillRect l="-256" r="-1152" b="-7216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60" y="4299850"/>
            <a:ext cx="4302140" cy="25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7920880" y="6597352"/>
            <a:ext cx="14036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Strip_nr</a:t>
            </a:r>
            <a:r>
              <a:rPr lang="en-US" sz="1100" dirty="0" smtClean="0">
                <a:solidFill>
                  <a:schemeClr val="bg1"/>
                </a:solidFill>
              </a:rPr>
              <a:t>*10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308304" y="4410029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 reconstructed coordinate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6992930" y="4509120"/>
            <a:ext cx="531398" cy="7200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668344" y="5456257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Charge on strips</a:t>
            </a:r>
            <a:endParaRPr lang="ru-RU" sz="1200" dirty="0" smtClean="0">
              <a:solidFill>
                <a:srgbClr val="FFFF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7452320" y="5504843"/>
            <a:ext cx="432048" cy="4858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064388" y="5733256"/>
            <a:ext cx="0" cy="5223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732240" y="4797152"/>
            <a:ext cx="1188640" cy="6591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940153" y="5670376"/>
            <a:ext cx="1944215" cy="4229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94" y="1038261"/>
            <a:ext cx="4007718" cy="305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6228184" y="2549540"/>
            <a:ext cx="0" cy="13115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7848872" cy="1143000"/>
          </a:xfrm>
        </p:spPr>
        <p:txBody>
          <a:bodyPr/>
          <a:lstStyle/>
          <a:p>
            <a:r>
              <a:rPr lang="en-US" dirty="0" smtClean="0"/>
              <a:t>Introduction to wavelet analysis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1052736"/>
                <a:ext cx="8579296" cy="5400600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r>
                  <a:rPr lang="en-US" sz="1400" dirty="0" smtClean="0"/>
                  <a:t>The g</a:t>
                </a:r>
                <a:r>
                  <a:rPr lang="ru-RU" sz="1400" dirty="0"/>
                  <a:t>2-</a:t>
                </a:r>
                <a:r>
                  <a:rPr lang="en-US" sz="1400" dirty="0"/>
                  <a:t>WTS</a:t>
                </a:r>
                <a:r>
                  <a:rPr lang="ru-RU" sz="1400" dirty="0" smtClean="0"/>
                  <a:t>(</a:t>
                </a:r>
                <a:r>
                  <a:rPr lang="en-US" sz="1400" dirty="0" smtClean="0"/>
                  <a:t>Wavelet-</a:t>
                </a:r>
                <a:r>
                  <a:rPr lang="en-US" sz="1400" dirty="0" err="1" smtClean="0"/>
                  <a:t>TranSform</a:t>
                </a:r>
                <a:r>
                  <a:rPr lang="en-US" sz="1400" dirty="0" smtClean="0"/>
                  <a:t> method based on the usage of second degree wavelets </a:t>
                </a:r>
                <a:r>
                  <a:rPr lang="ru-RU" sz="1400" dirty="0" smtClean="0"/>
                  <a:t> </a:t>
                </a:r>
                <a:r>
                  <a:rPr lang="ru-RU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dirty="0"/>
                  <a:t>)</a:t>
                </a:r>
                <a:r>
                  <a:rPr lang="en-US" sz="1400" dirty="0" smtClean="0"/>
                  <a:t>)[1] was chosen by us for overlapping signal recognition</a:t>
                </a:r>
                <a:r>
                  <a:rPr lang="ru-RU" sz="1400" dirty="0" smtClean="0"/>
                  <a:t>. </a:t>
                </a:r>
                <a:endParaRPr lang="ru-RU" sz="1400" dirty="0"/>
              </a:p>
              <a:p>
                <a:pPr marL="114300" indent="0">
                  <a:buNone/>
                </a:pPr>
                <a:r>
                  <a:rPr lang="en-US" sz="1400" dirty="0" smtClean="0"/>
                  <a:t>The main function in wavelet analysis is the following double </a:t>
                </a:r>
                <a:r>
                  <a:rPr lang="en-US" sz="1400" dirty="0" err="1" smtClean="0"/>
                  <a:t>gaussian</a:t>
                </a:r>
                <a:r>
                  <a:rPr lang="en-US" sz="1400" dirty="0" smtClean="0"/>
                  <a:t> function</a:t>
                </a:r>
                <a:endParaRPr lang="ru-RU" sz="1400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smtClean="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ru-RU" sz="1400" i="1" smtClean="0">
                            <a:ln w="3175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400">
                            <a:ln w="3175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hlinkClick r:id="" action="ppaction://noaction"/>
                          </a:rPr>
                          <m:t>x</m:t>
                        </m:r>
                        <m:r>
                          <a:rPr lang="ru-RU" sz="1400">
                            <a:ln w="3175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hlinkClick r:id="" action="ppaction://noactio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ru-RU" sz="1400">
                            <a:ln w="3175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hlinkClick r:id="" action="ppaction://noaction"/>
                          </a:rPr>
                          <m:t>A</m:t>
                        </m:r>
                        <m:r>
                          <a:rPr lang="ru-RU" sz="1400">
                            <a:ln w="3175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hlinkClick r:id="" action="ppaction://noaction"/>
                          </a:rPr>
                          <m:t>,</m:t>
                        </m:r>
                        <m:sSub>
                          <m:sSubPr>
                            <m:ctrlPr>
                              <a:rPr lang="ru-RU" sz="1400" i="1">
                                <a:ln w="3175"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400">
                                <a:ln w="3175"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400">
                                <a:ln w="3175"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1400">
                            <a:ln w="3175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1400">
                            <a:ln w="3175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ru-RU" sz="1400">
                            <a:ln w="3175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1400" i="1">
                                <a:ln w="3175"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400">
                                <a:ln w="3175"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ru-RU" sz="1400">
                                <a:ln w="3175"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Aexp</m:t>
                    </m:r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(</m:t>
                    </m:r>
                    <m:r>
                      <a:rPr lang="ru-RU" sz="1400" i="1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)+</m:t>
                    </m:r>
                    <m:r>
                      <m:rPr>
                        <m:sty m:val="p"/>
                      </m:rP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Bexp</m:t>
                    </m:r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(</m:t>
                    </m:r>
                    <m:r>
                      <a:rPr lang="ru-RU" sz="1400" i="1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)  </m:t>
                    </m:r>
                  </m:oMath>
                </a14:m>
                <a:r>
                  <a:rPr lang="ru-RU" sz="1400" dirty="0">
                    <a:ln>
                      <a:solidFill>
                        <a:sysClr val="windowText" lastClr="000000"/>
                      </a:solidFill>
                    </a:ln>
                  </a:rPr>
                  <a:t>  </a:t>
                </a:r>
                <a:r>
                  <a:rPr lang="ru-RU" sz="1400" dirty="0"/>
                  <a:t>(1)    </a:t>
                </a:r>
              </a:p>
              <a:p>
                <a:pPr marL="114300" indent="0">
                  <a:buNone/>
                </a:pPr>
                <a:r>
                  <a:rPr lang="ru-RU" sz="1400" dirty="0"/>
                  <a:t>     </a:t>
                </a:r>
                <a:r>
                  <a:rPr lang="en-US" sz="1400" dirty="0" smtClean="0"/>
                  <a:t>While processing the signal it is divided in a set</a:t>
                </a:r>
                <a:r>
                  <a:rPr lang="ru-RU" sz="1400" dirty="0" smtClean="0"/>
                  <a:t> </a:t>
                </a:r>
                <a:r>
                  <a:rPr lang="ru-RU" sz="1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400" dirty="0" smtClean="0"/>
                  <a:t>}</a:t>
                </a:r>
                <a:r>
                  <a:rPr lang="en-US" sz="1400" dirty="0" smtClean="0"/>
                  <a:t>, where</a:t>
                </a:r>
                <a:r>
                  <a:rPr lang="ru-RU" sz="1400" dirty="0" smtClean="0"/>
                  <a:t> </a:t>
                </a:r>
                <a:endParaRPr lang="ru-RU" sz="1400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400" dirty="0">
                    <a:ln>
                      <a:solidFill>
                        <a:sysClr val="windowText" lastClr="000000"/>
                      </a:solidFill>
                    </a:ln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𝑘</m:t>
                            </m:r>
                            <m: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  <m:e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x</m:t>
                            </m:r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A</m:t>
                            </m:r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ru-RU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B</m:t>
                            </m:r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ru-RU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ru-RU" sz="1400" dirty="0"/>
                  <a:t>       (2)</a:t>
                </a:r>
              </a:p>
              <a:p>
                <a:pPr marL="114300" indent="0">
                  <a:buNone/>
                </a:pPr>
                <a:r>
                  <a:rPr lang="ru-RU" sz="1400" dirty="0"/>
                  <a:t>     </a:t>
                </a:r>
                <a:r>
                  <a:rPr lang="en-US" sz="1400" dirty="0" smtClean="0"/>
                  <a:t>Gauss wavelets W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for the function G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can be represented as follows</a:t>
                </a:r>
                <a:r>
                  <a:rPr lang="ru-RU" sz="1400" dirty="0" smtClean="0"/>
                  <a:t>:</a:t>
                </a:r>
                <a:endParaRPr lang="ru-RU" sz="1400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ru-RU" sz="1400" smtClean="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𝑊</m:t>
                    </m:r>
                    <m:sSub>
                      <m:sSub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𝑎</m:t>
                        </m:r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,</m:t>
                        </m:r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  <a:hlinkClick r:id="" action="ppaction://noaction"/>
                      </a:rPr>
                      <m:t>𝐺</m:t>
                    </m:r>
                    <m:r>
                      <a:rPr lang="ru-RU" sz="140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hlinkClick r:id="" action="ppaction://noaction"/>
                      </a:rPr>
                      <m:t>=</m:t>
                    </m:r>
                    <m:r>
                      <a:rPr lang="ru-RU" sz="140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hlinkClick r:id="" action="ppaction://noaction"/>
                      </a:rPr>
                      <m:t>𝐴</m:t>
                    </m:r>
                    <m:sSub>
                      <m:sSub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𝑤𝑔</m:t>
                        </m:r>
                      </m:e>
                      <m:sub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𝑏</m:t>
                            </m:r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+</m:t>
                    </m:r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𝑤𝑔</m:t>
                        </m:r>
                      </m:e>
                      <m:sub>
                        <m:r>
                          <a:rPr lang="ru-RU" sz="140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𝑏</m:t>
                            </m:r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1400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ru-RU" sz="140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,</m:t>
                    </m:r>
                  </m:oMath>
                </a14:m>
                <a:r>
                  <a:rPr lang="ru-RU" sz="1400" dirty="0">
                    <a:ln>
                      <a:solidFill>
                        <a:sysClr val="windowText" lastClr="000000"/>
                      </a:solidFill>
                    </a:ln>
                  </a:rPr>
                  <a:t>     </a:t>
                </a:r>
                <a:r>
                  <a:rPr lang="ru-RU" sz="1400" dirty="0"/>
                  <a:t>(3)</a:t>
                </a:r>
              </a:p>
              <a:p>
                <a:pPr marL="114300" indent="0">
                  <a:buNone/>
                </a:pPr>
                <a:r>
                  <a:rPr lang="en-US" sz="1400" dirty="0" smtClean="0"/>
                  <a:t>where</a:t>
                </a:r>
                <a:endParaRPr lang="ru-RU" sz="1400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ru-RU" sz="1400" i="1" smtClean="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𝑤</m:t>
                    </m:r>
                    <m:r>
                      <a:rPr lang="ru-RU" sz="1400" i="1" smtClean="0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𝜎</m:t>
                            </m:r>
                            <m:sSup>
                              <m:sSup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!</m:t>
                                </m:r>
                              </m:e>
                            </m:rad>
                            <m: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ru-RU" sz="1400" dirty="0">
                    <a:ln>
                      <a:solidFill>
                        <a:sysClr val="windowText" lastClr="000000"/>
                      </a:solidFill>
                    </a:ln>
                  </a:rPr>
                  <a:t>                        </a:t>
                </a:r>
                <a:endParaRPr lang="ru-RU" sz="1400" dirty="0" smtClean="0">
                  <a:ln>
                    <a:solidFill>
                      <a:sysClr val="windowText" lastClr="000000"/>
                    </a:solidFill>
                  </a:ln>
                </a:endParaRPr>
              </a:p>
              <a:p>
                <a:pPr marL="114300" indent="0">
                  <a:buNone/>
                </a:pPr>
                <a:r>
                  <a:rPr lang="en-US" sz="1400" dirty="0" smtClean="0"/>
                  <a:t>Here 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b is the shift, a is the scale and 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𝑠</m:t>
                    </m:r>
                    <m:r>
                      <a:rPr lang="ru-RU" sz="1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1400" dirty="0"/>
                  <a:t>,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400" dirty="0"/>
                  <a:t>– </a:t>
                </a:r>
                <a:r>
                  <a:rPr lang="en-US" sz="1400" dirty="0" err="1" smtClean="0"/>
                  <a:t>gaussian</a:t>
                </a:r>
                <a:r>
                  <a:rPr lang="en-US" sz="1400" dirty="0" smtClean="0"/>
                  <a:t> wavelet of the n-</a:t>
                </a:r>
                <a:r>
                  <a:rPr lang="en-US" sz="1400" dirty="0" err="1" smtClean="0"/>
                  <a:t>th</a:t>
                </a:r>
                <a:r>
                  <a:rPr lang="en-US" sz="1400" dirty="0" smtClean="0"/>
                  <a:t> degree</a:t>
                </a:r>
                <a:r>
                  <a:rPr lang="ru-RU" sz="1400" dirty="0" smtClean="0"/>
                  <a:t>,</a:t>
                </a:r>
                <a:r>
                  <a:rPr lang="en-US" sz="1400" dirty="0" smtClean="0"/>
                  <a:t> h</a:t>
                </a:r>
                <a:r>
                  <a:rPr lang="ru-RU" sz="1400" dirty="0"/>
                  <a:t>- </a:t>
                </a:r>
                <a:r>
                  <a:rPr lang="en-US" sz="1400" dirty="0"/>
                  <a:t>cluster </a:t>
                </a:r>
                <a:r>
                  <a:rPr lang="en-US" sz="1400" dirty="0" smtClean="0"/>
                  <a:t> of strip charges</a:t>
                </a:r>
                <a:r>
                  <a:rPr lang="ru-RU" sz="1400" dirty="0"/>
                  <a:t>,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   </m:t>
                    </m:r>
                    <m:r>
                      <a:rPr lang="ru-RU" sz="1400" i="1">
                        <a:latin typeface="Cambria Math"/>
                      </a:rPr>
                      <m:t>𝜎</m:t>
                    </m:r>
                  </m:oMath>
                </a14:m>
                <a:r>
                  <a:rPr lang="ru-RU" sz="1400" dirty="0"/>
                  <a:t>- </a:t>
                </a:r>
                <a:r>
                  <a:rPr lang="en-US" sz="1400" dirty="0" smtClean="0"/>
                  <a:t>half-width of the wavelet</a:t>
                </a:r>
                <a:r>
                  <a:rPr lang="ru-RU" sz="1400" dirty="0" smtClean="0"/>
                  <a:t>.       </a:t>
                </a:r>
                <a:endParaRPr lang="en-US" sz="1400" dirty="0" smtClean="0"/>
              </a:p>
              <a:p>
                <a:pPr marL="114300" indent="0">
                  <a:buNone/>
                </a:pPr>
                <a:r>
                  <a:rPr lang="en-US" sz="1400" dirty="0" smtClean="0"/>
                  <a:t>To find the n-</a:t>
                </a:r>
                <a:r>
                  <a:rPr lang="en-US" sz="1400" dirty="0" err="1" smtClean="0"/>
                  <a:t>th</a:t>
                </a:r>
                <a:r>
                  <a:rPr lang="en-US" sz="1400" dirty="0" smtClean="0"/>
                  <a:t> wavelet coefficients of the set h we use:</a:t>
                </a:r>
                <a:endParaRPr lang="ru-RU" sz="1400" dirty="0" smtClean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𝑎</m:t>
                        </m:r>
                        <m: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ru-RU" sz="1400" i="1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h</m:t>
                    </m:r>
                    <m:r>
                      <a:rPr lang="ru-RU" sz="1400" i="1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𝑛</m:t>
                            </m:r>
                            <m: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𝜋</m:t>
                            </m:r>
                          </m:e>
                        </m:rad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𝜎</m:t>
                        </m:r>
                        <m:sSup>
                          <m:sSup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𝑛</m:t>
                            </m:r>
                            <m: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en-US" sz="1400" i="1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ctrlP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𝑘</m:t>
                        </m:r>
                        <m:r>
                          <a:rPr lang="ru-RU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4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(</m:t>
                            </m:r>
                            <m: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nary>
                          <m:naryPr>
                            <m:limLoc m:val="undOvr"/>
                            <m:ctrlPr>
                              <a:rPr lang="ru-RU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n>
                                      <a:solidFill>
                                        <a:sysClr val="windowText" lastClr="000000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n>
                                          <a:solidFill>
                                            <a:sysClr val="windowText" lastClr="000000"/>
                                          </a:solidFill>
                                        </a:ln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400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  <m:r>
                      <a:rPr lang="ru-RU" sz="1400" i="1">
                        <a:ln>
                          <a:solidFill>
                            <a:sysClr val="windowText" lastClr="000000"/>
                          </a:solidFill>
                        </a:ln>
                        <a:latin typeface="Cambria Math"/>
                      </a:rPr>
                      <m:t>)</m:t>
                    </m:r>
                  </m:oMath>
                </a14:m>
                <a:r>
                  <a:rPr lang="ru-RU" sz="1400" dirty="0">
                    <a:ln>
                      <a:solidFill>
                        <a:sysClr val="windowText" lastClr="000000"/>
                      </a:solidFill>
                    </a:ln>
                  </a:rPr>
                  <a:t>  </a:t>
                </a:r>
                <a:r>
                  <a:rPr lang="ru-RU" sz="1400" dirty="0"/>
                  <a:t>(4</a:t>
                </a:r>
                <a:r>
                  <a:rPr lang="ru-RU" sz="1400" dirty="0" smtClean="0"/>
                  <a:t>)</a:t>
                </a:r>
              </a:p>
              <a:p>
                <a:pPr marL="114300" indent="0" algn="ctr">
                  <a:buNone/>
                </a:pPr>
                <a:endParaRPr lang="ru-RU" sz="1400" dirty="0"/>
              </a:p>
              <a:p>
                <a:pPr marL="114300" indent="0">
                  <a:buNone/>
                </a:pPr>
                <a:endParaRPr lang="en-US" sz="1400" dirty="0" smtClean="0"/>
              </a:p>
              <a:p>
                <a:pPr marL="114300" indent="0">
                  <a:buNone/>
                </a:pPr>
                <a:r>
                  <a:rPr lang="en-US" sz="1400" dirty="0" err="1" smtClean="0">
                    <a:solidFill>
                      <a:srgbClr val="002060"/>
                    </a:solidFill>
                  </a:rPr>
                  <a:t>G.Ososkov</a:t>
                </a:r>
                <a:r>
                  <a:rPr lang="en-US" sz="1400" dirty="0">
                    <a:solidFill>
                      <a:srgbClr val="002060"/>
                    </a:solidFill>
                  </a:rPr>
                  <a:t>,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A.Shitov</a:t>
                </a:r>
                <a:r>
                  <a:rPr lang="en-US" sz="1400" dirty="0">
                    <a:solidFill>
                      <a:srgbClr val="002060"/>
                    </a:solidFill>
                  </a:rPr>
                  <a:t> Gaussian Wavelet Features and Their Applications </a:t>
                </a:r>
                <a:r>
                  <a:rPr lang="en-US" sz="1400" dirty="0" smtClean="0">
                    <a:solidFill>
                      <a:srgbClr val="002060"/>
                    </a:solidFill>
                  </a:rPr>
                  <a:t>for</a:t>
                </a:r>
                <a:r>
                  <a:rPr lang="ru-RU" sz="1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002060"/>
                    </a:solidFill>
                  </a:rPr>
                  <a:t>Analysis </a:t>
                </a:r>
                <a:r>
                  <a:rPr lang="en-US" sz="1400" dirty="0">
                    <a:solidFill>
                      <a:srgbClr val="002060"/>
                    </a:solidFill>
                  </a:rPr>
                  <a:t>of Discretized Signals //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Comp.Phys.Comm</a:t>
                </a:r>
                <a:r>
                  <a:rPr lang="en-US" sz="1400" dirty="0">
                    <a:solidFill>
                      <a:srgbClr val="002060"/>
                    </a:solidFill>
                  </a:rPr>
                  <a:t>, v.126/1-2, 149-157, (2000)</a:t>
                </a:r>
                <a:endParaRPr lang="en-US" sz="1400" dirty="0" smtClean="0">
                  <a:solidFill>
                    <a:srgbClr val="002060"/>
                  </a:solidFill>
                </a:endParaRPr>
              </a:p>
              <a:p>
                <a:pPr marL="114300" indent="0">
                  <a:buNone/>
                </a:pPr>
                <a:endParaRPr lang="ru-RU" sz="1400" dirty="0">
                  <a:solidFill>
                    <a:srgbClr val="002060"/>
                  </a:solidFill>
                </a:endParaRPr>
              </a:p>
              <a:p>
                <a:pPr marL="114300" indent="0">
                  <a:buNone/>
                </a:pP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1052736"/>
                <a:ext cx="8579296" cy="5400600"/>
              </a:xfrm>
              <a:blipFill rotWithShape="1">
                <a:blip r:embed="rId2"/>
                <a:stretch>
                  <a:fillRect t="-113" r="-213" b="-1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127E-8CB6-432A-9267-4E6F45BB3E7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case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352928" cy="4800600"/>
              </a:xfrm>
            </p:spPr>
            <p:txBody>
              <a:bodyPr/>
              <a:lstStyle/>
              <a:p>
                <a:pPr marL="114300" lvl="0" indent="0" algn="just">
                  <a:buNone/>
                </a:pPr>
                <a:r>
                  <a:rPr lang="en-US" dirty="0" smtClean="0"/>
                  <a:t>We build 2, 3 or 4 </a:t>
                </a:r>
                <a:r>
                  <a:rPr lang="en-US" dirty="0" err="1" smtClean="0"/>
                  <a:t>gaussians</a:t>
                </a:r>
                <a:r>
                  <a:rPr lang="en-US" dirty="0" smtClean="0"/>
                  <a:t> on a chosen interval of strips with a constant step</a:t>
                </a:r>
                <a:r>
                  <a:rPr lang="ru-RU" dirty="0" smtClean="0"/>
                  <a:t>. </a:t>
                </a:r>
                <a:r>
                  <a:rPr lang="en-US" dirty="0" smtClean="0"/>
                  <a:t>For the case of three overlapped signals the formula (1) looks as follows: </a:t>
                </a:r>
              </a:p>
              <a:p>
                <a:pPr marL="114300" lvl="0" indent="0" algn="ctr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114300" lv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ru-RU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ru-RU" sz="2000"/>
                              <m:t> </m:t>
                            </m:r>
                          </m:den>
                        </m:f>
                      </m:sup>
                    </m:sSup>
                    <m:r>
                      <a:rPr lang="ru-RU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ru-RU" sz="2000"/>
                              <m:t> </m:t>
                            </m:r>
                          </m:den>
                        </m:f>
                      </m:sup>
                    </m:sSup>
                    <m:r>
                      <a:rPr lang="ru-RU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ru-RU" sz="2000"/>
                              <m:t> 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r>
                  <a:rPr lang="ru-RU" sz="2000" dirty="0"/>
                  <a:t> </a:t>
                </a:r>
              </a:p>
              <a:p>
                <a:pPr algn="just"/>
                <a:endParaRPr lang="en-US" dirty="0" smtClean="0"/>
              </a:p>
              <a:p>
                <a:pPr algn="just"/>
                <a:endParaRPr lang="en-US" dirty="0"/>
              </a:p>
              <a:p>
                <a:pPr marL="114300" lvl="0" indent="0" algn="just">
                  <a:buNone/>
                </a:pPr>
                <a:r>
                  <a:rPr lang="en-US" dirty="0" smtClean="0"/>
                  <a:t>The parameters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the overlapped signals are obtained by summation of the values of these </a:t>
                </a:r>
                <a:r>
                  <a:rPr lang="en-US" dirty="0" err="1" smtClean="0"/>
                  <a:t>gaussians</a:t>
                </a:r>
                <a:r>
                  <a:rPr lang="en-US" dirty="0" smtClean="0"/>
                  <a:t> in each coordinate x.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352928" cy="4800600"/>
              </a:xfrm>
              <a:blipFill rotWithShape="1">
                <a:blip r:embed="rId2"/>
                <a:stretch>
                  <a:fillRect t="-762" r="-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-243408"/>
            <a:ext cx="7969696" cy="1143000"/>
          </a:xfrm>
        </p:spPr>
        <p:txBody>
          <a:bodyPr/>
          <a:lstStyle/>
          <a:p>
            <a:r>
              <a:rPr lang="en-US" dirty="0" smtClean="0"/>
              <a:t>What has been done 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607144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91059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11560" y="5786100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Universal tool for overlapping signal recognition  </a:t>
            </a:r>
            <a:endParaRPr lang="ru-RU" sz="2800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876256" y="1629671"/>
            <a:ext cx="1944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Input data – ADCs on strips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287150" y="2420888"/>
            <a:ext cx="18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Visualization of the input data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308304" y="4217312"/>
            <a:ext cx="18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Result display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915816" y="4221088"/>
            <a:ext cx="2304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Search area selection</a:t>
            </a:r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64704"/>
            <a:ext cx="5184576" cy="2880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789040"/>
            <a:ext cx="5184576" cy="15841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3789040"/>
            <a:ext cx="3672408" cy="15841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7920880" y="5126995"/>
            <a:ext cx="14036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Strip_nr</a:t>
            </a:r>
            <a:r>
              <a:rPr lang="en-US" sz="1000" dirty="0" smtClean="0">
                <a:solidFill>
                  <a:schemeClr val="bg1"/>
                </a:solidFill>
              </a:rPr>
              <a:t>*10</a:t>
            </a:r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139952" y="5157192"/>
            <a:ext cx="14036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Strip_nr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139952" y="3356992"/>
            <a:ext cx="14036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Strip_nr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9740" y="3429000"/>
            <a:ext cx="353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ADCs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370185" y="3501008"/>
            <a:ext cx="353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ADCs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07504" y="836712"/>
            <a:ext cx="353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Time Bins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80" y="-1714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Good case example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001" y="1614923"/>
            <a:ext cx="6696894" cy="3412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" y="939903"/>
            <a:ext cx="6982398" cy="42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946" y="5157192"/>
            <a:ext cx="73321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The coordinate is well reconstructed by both methods (all </a:t>
            </a:r>
            <a:r>
              <a:rPr lang="en-US" dirty="0" err="1" smtClean="0"/>
              <a:t>coord’s</a:t>
            </a:r>
            <a:r>
              <a:rPr lang="en-US" dirty="0" smtClean="0"/>
              <a:t> coincide):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Yellow line </a:t>
            </a:r>
            <a:r>
              <a:rPr lang="en-US" dirty="0" smtClean="0"/>
              <a:t>– initial charge distribution;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 </a:t>
            </a:r>
            <a:r>
              <a:rPr lang="en-US" dirty="0">
                <a:solidFill>
                  <a:srgbClr val="00B050"/>
                </a:solidFill>
              </a:rPr>
              <a:t>line </a:t>
            </a:r>
            <a:r>
              <a:rPr lang="en-US" dirty="0"/>
              <a:t>– simulated </a:t>
            </a:r>
            <a:r>
              <a:rPr lang="en-US" dirty="0" smtClean="0"/>
              <a:t>muon coordinate</a:t>
            </a:r>
            <a:r>
              <a:rPr lang="en-US" dirty="0"/>
              <a:t>; </a:t>
            </a:r>
            <a:endParaRPr lang="ru-RU" dirty="0"/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line </a:t>
            </a:r>
            <a:r>
              <a:rPr lang="ru-RU" dirty="0" smtClean="0"/>
              <a:t>–</a:t>
            </a:r>
            <a:r>
              <a:rPr lang="en-US" dirty="0" smtClean="0"/>
              <a:t> wavelet analysis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smtClean="0">
                <a:solidFill>
                  <a:srgbClr val="0070C0"/>
                </a:solidFill>
              </a:rPr>
              <a:t>Blue line </a:t>
            </a:r>
            <a:r>
              <a:rPr lang="en-US" dirty="0" smtClean="0"/>
              <a:t>– standard approach (</a:t>
            </a:r>
            <a:r>
              <a:rPr lang="en-US" dirty="0" err="1" smtClean="0"/>
              <a:t>Gatti</a:t>
            </a:r>
            <a:r>
              <a:rPr lang="en-US" dirty="0" smtClean="0"/>
              <a:t> fit).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127E-8CB6-432A-9267-4E6F45BB3E7F}" type="slidenum">
              <a:rPr lang="ru-RU" smtClean="0"/>
              <a:pPr/>
              <a:t>27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4932040" y="2265749"/>
                <a:ext cx="2620185" cy="66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𝐺𝑎𝑡𝑡𝑖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_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𝑓𝑖𝑡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~ 2% of strip width </a:t>
                </a:r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040" y="2265749"/>
                <a:ext cx="2620185" cy="668581"/>
              </a:xfrm>
              <a:prstGeom prst="rect">
                <a:avLst/>
              </a:prstGeom>
              <a:blipFill rotWithShape="1">
                <a:blip r:embed="rId3"/>
                <a:stretch>
                  <a:fillRect t="-3670" b="-14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 bwMode="auto">
          <a:xfrm>
            <a:off x="4283968" y="1268760"/>
            <a:ext cx="3024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 need for improvement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048672" y="4581128"/>
            <a:ext cx="14036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Strip_nr</a:t>
            </a:r>
            <a:r>
              <a:rPr lang="en-US" sz="1400" dirty="0" smtClean="0">
                <a:solidFill>
                  <a:schemeClr val="bg1"/>
                </a:solidFill>
              </a:rPr>
              <a:t>*10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97332" y="980728"/>
            <a:ext cx="430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ADCs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 bwMode="auto">
              <a:xfrm>
                <a:off x="1259632" y="1700808"/>
                <a:ext cx="26201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𝑀𝐶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1000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𝐺𝑒𝑉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𝑒𝑣𝑒𝑛𝑡</m:t>
                      </m:r>
                    </m:oMath>
                  </m:oMathPara>
                </a14:m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1700808"/>
                <a:ext cx="262018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6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392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overlapped signals recognition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78" y="1196752"/>
            <a:ext cx="7283152" cy="3556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7416824" cy="447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383015"/>
            <a:ext cx="4081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Yellow </a:t>
            </a:r>
            <a:r>
              <a:rPr lang="en-US" dirty="0">
                <a:solidFill>
                  <a:srgbClr val="FFC000"/>
                </a:solidFill>
              </a:rPr>
              <a:t>line </a:t>
            </a:r>
            <a:r>
              <a:rPr lang="en-US" dirty="0"/>
              <a:t>– initial charge distribution;</a:t>
            </a:r>
          </a:p>
          <a:p>
            <a:r>
              <a:rPr lang="en-US" dirty="0">
                <a:solidFill>
                  <a:srgbClr val="00B050"/>
                </a:solidFill>
              </a:rPr>
              <a:t>Green line </a:t>
            </a:r>
            <a:r>
              <a:rPr lang="en-US" dirty="0"/>
              <a:t>– simulated </a:t>
            </a:r>
            <a:r>
              <a:rPr lang="en-US" dirty="0" smtClean="0"/>
              <a:t>muon coordinate</a:t>
            </a:r>
            <a:r>
              <a:rPr lang="en-US" dirty="0"/>
              <a:t>; </a:t>
            </a:r>
            <a:endParaRPr lang="ru-RU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line </a:t>
            </a:r>
            <a:r>
              <a:rPr lang="ru-RU" dirty="0"/>
              <a:t>–</a:t>
            </a:r>
            <a:r>
              <a:rPr lang="en-US" dirty="0"/>
              <a:t> wavelet analysis;</a:t>
            </a:r>
            <a:endParaRPr lang="ru-RU" dirty="0"/>
          </a:p>
          <a:p>
            <a:r>
              <a:rPr lang="en-US" dirty="0">
                <a:solidFill>
                  <a:srgbClr val="0070C0"/>
                </a:solidFill>
              </a:rPr>
              <a:t>Blue line </a:t>
            </a:r>
            <a:r>
              <a:rPr lang="en-US" dirty="0"/>
              <a:t>– standard approach </a:t>
            </a:r>
            <a:r>
              <a:rPr lang="en-US" dirty="0" smtClean="0"/>
              <a:t>(</a:t>
            </a:r>
            <a:r>
              <a:rPr lang="en-US" dirty="0" err="1" smtClean="0"/>
              <a:t>CoG</a:t>
            </a:r>
            <a:r>
              <a:rPr lang="en-US" dirty="0" smtClean="0"/>
              <a:t> like).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127E-8CB6-432A-9267-4E6F45BB3E7F}" type="slidenum">
              <a:rPr lang="ru-RU" smtClean="0"/>
              <a:pPr/>
              <a:t>28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 bwMode="auto">
              <a:xfrm>
                <a:off x="4860032" y="1988840"/>
                <a:ext cx="2448272" cy="860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𝑆𝑡𝑟𝑖𝑝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𝑅𝐻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&gt;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25% </a:t>
                </a:r>
                <a:r>
                  <a:rPr lang="en-US" sz="2400" dirty="0">
                    <a:solidFill>
                      <a:schemeClr val="bg1"/>
                    </a:solidFill>
                  </a:rPr>
                  <a:t>of strip width </a:t>
                </a:r>
                <a:endParaRPr lang="ru-RU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1988840"/>
                <a:ext cx="2448272" cy="860620"/>
              </a:xfrm>
              <a:prstGeom prst="rect">
                <a:avLst/>
              </a:prstGeom>
              <a:blipFill rotWithShape="1">
                <a:blip r:embed="rId3"/>
                <a:stretch>
                  <a:fillRect t="-4965" r="-1990" b="-163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 bwMode="auto">
          <a:xfrm>
            <a:off x="6336704" y="4633391"/>
            <a:ext cx="14036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Strip_nr</a:t>
            </a:r>
            <a:r>
              <a:rPr lang="en-US" sz="1400" dirty="0" smtClean="0">
                <a:solidFill>
                  <a:schemeClr val="bg1"/>
                </a:solidFill>
              </a:rPr>
              <a:t>*10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11560" y="908720"/>
            <a:ext cx="461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ADCs</a:t>
            </a:r>
            <a:endParaRPr lang="ru-RU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1115616" y="1340768"/>
                <a:ext cx="26201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𝑀𝐶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1000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𝐺𝑒𝑉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𝑒𝑣𝑒𝑛𝑡</m:t>
                      </m:r>
                    </m:oMath>
                  </m:oMathPara>
                </a14:m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340768"/>
                <a:ext cx="262018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62272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overlapped signals recognition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180" y="51571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91480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127E-8CB6-432A-9267-4E6F45BB3E7F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5229200"/>
            <a:ext cx="4081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Yellow </a:t>
            </a:r>
            <a:r>
              <a:rPr lang="en-US" dirty="0">
                <a:solidFill>
                  <a:srgbClr val="FFC000"/>
                </a:solidFill>
              </a:rPr>
              <a:t>line </a:t>
            </a:r>
            <a:r>
              <a:rPr lang="en-US" dirty="0"/>
              <a:t>– initial charge distribution;</a:t>
            </a:r>
          </a:p>
          <a:p>
            <a:r>
              <a:rPr lang="en-US" dirty="0">
                <a:solidFill>
                  <a:srgbClr val="00B050"/>
                </a:solidFill>
              </a:rPr>
              <a:t>Green line </a:t>
            </a:r>
            <a:r>
              <a:rPr lang="en-US" dirty="0"/>
              <a:t>– simulated </a:t>
            </a:r>
            <a:r>
              <a:rPr lang="en-US" dirty="0" smtClean="0"/>
              <a:t>muon coordinate</a:t>
            </a:r>
            <a:r>
              <a:rPr lang="en-US" dirty="0"/>
              <a:t>; </a:t>
            </a:r>
            <a:endParaRPr lang="ru-RU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line </a:t>
            </a:r>
            <a:r>
              <a:rPr lang="ru-RU" dirty="0"/>
              <a:t>–</a:t>
            </a:r>
            <a:r>
              <a:rPr lang="en-US" dirty="0"/>
              <a:t> wavelet analysis;</a:t>
            </a:r>
            <a:endParaRPr lang="ru-RU" dirty="0"/>
          </a:p>
          <a:p>
            <a:r>
              <a:rPr lang="en-US" dirty="0">
                <a:solidFill>
                  <a:srgbClr val="0070C0"/>
                </a:solidFill>
              </a:rPr>
              <a:t>Blue line </a:t>
            </a:r>
            <a:r>
              <a:rPr lang="en-US" dirty="0"/>
              <a:t>– standard approach </a:t>
            </a:r>
            <a:r>
              <a:rPr lang="en-US" dirty="0" smtClean="0"/>
              <a:t>(</a:t>
            </a:r>
            <a:r>
              <a:rPr lang="en-US" dirty="0" err="1" smtClean="0"/>
              <a:t>CoG</a:t>
            </a:r>
            <a:r>
              <a:rPr lang="en-US" dirty="0" smtClean="0"/>
              <a:t> like).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048672" y="4437112"/>
            <a:ext cx="14036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Strip_nr</a:t>
            </a:r>
            <a:r>
              <a:rPr lang="en-US" sz="1400" dirty="0" smtClean="0">
                <a:solidFill>
                  <a:schemeClr val="bg1"/>
                </a:solidFill>
              </a:rPr>
              <a:t>*10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41983" y="1124744"/>
            <a:ext cx="461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ADCs</a:t>
            </a:r>
            <a:endParaRPr lang="ru-RU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 bwMode="auto">
              <a:xfrm>
                <a:off x="1619672" y="1916832"/>
                <a:ext cx="2448272" cy="860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𝑠𝑡𝑟𝑖𝑝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𝑅𝐻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&gt;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25% </a:t>
                </a:r>
                <a:r>
                  <a:rPr lang="en-US" sz="2400" dirty="0">
                    <a:solidFill>
                      <a:schemeClr val="bg1"/>
                    </a:solidFill>
                  </a:rPr>
                  <a:t>of strip width </a:t>
                </a:r>
                <a:endParaRPr lang="ru-RU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916832"/>
                <a:ext cx="2448272" cy="860620"/>
              </a:xfrm>
              <a:prstGeom prst="rect">
                <a:avLst/>
              </a:prstGeom>
              <a:blipFill rotWithShape="1">
                <a:blip r:embed="rId3"/>
                <a:stretch>
                  <a:fillRect t="-4225" r="-1995" b="-16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4976151" y="1484784"/>
                <a:ext cx="26201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𝑀𝐶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1000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𝐺𝑒𝑉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𝑒𝑣𝑒𝑛𝑡</m:t>
                      </m:r>
                    </m:oMath>
                  </m:oMathPara>
                </a14:m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6151" y="1484784"/>
                <a:ext cx="262018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0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 ST segments                Goal segments</a:t>
            </a:r>
            <a:endParaRPr lang="ru-RU" sz="3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87" y="580841"/>
            <a:ext cx="161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" y="1772816"/>
            <a:ext cx="6467357" cy="237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8825" y="152452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Collisions 2012  Run 198210   ME1/3   </a:t>
            </a:r>
            <a:r>
              <a:rPr lang="en-US" dirty="0" err="1" smtClean="0"/>
              <a:t>n_ev</a:t>
            </a:r>
            <a:r>
              <a:rPr lang="en-US" dirty="0" smtClean="0"/>
              <a:t>  1543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95672"/>
            <a:ext cx="219598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87" y="1998629"/>
            <a:ext cx="161925" cy="192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8755"/>
            <a:ext cx="6333282" cy="21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2831" y="39957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Collisions 2012 </a:t>
            </a:r>
            <a:r>
              <a:rPr lang="en-US" dirty="0" smtClean="0"/>
              <a:t> Run 198210   ME1/3   </a:t>
            </a:r>
            <a:r>
              <a:rPr lang="en-US" dirty="0" err="1" smtClean="0"/>
              <a:t>n_ev</a:t>
            </a:r>
            <a:r>
              <a:rPr lang="en-US" dirty="0" smtClean="0"/>
              <a:t>  12044</a:t>
            </a:r>
            <a:endParaRPr lang="ru-RU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87" y="4401257"/>
            <a:ext cx="161925" cy="220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448" y="-99392"/>
            <a:ext cx="8367531" cy="864096"/>
          </a:xfrm>
        </p:spPr>
        <p:txBody>
          <a:bodyPr/>
          <a:lstStyle/>
          <a:p>
            <a:r>
              <a:rPr lang="en-US" sz="3600" dirty="0" smtClean="0"/>
              <a:t>Event Example for R-coordinate</a:t>
            </a:r>
            <a:endParaRPr lang="ru-RU" sz="3600" dirty="0"/>
          </a:p>
        </p:txBody>
      </p:sp>
      <p:sp>
        <p:nvSpPr>
          <p:cNvPr id="1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1EA8BB1D-3D61-410A-9E23-5FE16987F9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</a:t>
            </a:r>
            <a:r>
              <a:rPr lang="en-US" dirty="0"/>
              <a:t>overlapped signals recognition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3412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6" y="980728"/>
            <a:ext cx="7035606" cy="42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180" y="51571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127E-8CB6-432A-9267-4E6F45BB3E7F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50353" y="5347082"/>
            <a:ext cx="4081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Yellow </a:t>
            </a:r>
            <a:r>
              <a:rPr lang="en-US" dirty="0">
                <a:solidFill>
                  <a:srgbClr val="FFC000"/>
                </a:solidFill>
              </a:rPr>
              <a:t>line </a:t>
            </a:r>
            <a:r>
              <a:rPr lang="en-US" dirty="0"/>
              <a:t>– initial charge distribution;</a:t>
            </a:r>
          </a:p>
          <a:p>
            <a:r>
              <a:rPr lang="en-US" dirty="0">
                <a:solidFill>
                  <a:srgbClr val="00B050"/>
                </a:solidFill>
              </a:rPr>
              <a:t>Green line </a:t>
            </a:r>
            <a:r>
              <a:rPr lang="en-US" dirty="0"/>
              <a:t>– simulated </a:t>
            </a:r>
            <a:r>
              <a:rPr lang="en-US" dirty="0" smtClean="0"/>
              <a:t>muon coordinate</a:t>
            </a:r>
            <a:r>
              <a:rPr lang="en-US" dirty="0"/>
              <a:t>; </a:t>
            </a:r>
            <a:endParaRPr lang="ru-RU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line </a:t>
            </a:r>
            <a:r>
              <a:rPr lang="ru-RU" dirty="0"/>
              <a:t>–</a:t>
            </a:r>
            <a:r>
              <a:rPr lang="en-US" dirty="0"/>
              <a:t> wavelet analysis;</a:t>
            </a:r>
            <a:endParaRPr lang="ru-RU" dirty="0"/>
          </a:p>
          <a:p>
            <a:r>
              <a:rPr lang="en-US" dirty="0">
                <a:solidFill>
                  <a:srgbClr val="0070C0"/>
                </a:solidFill>
              </a:rPr>
              <a:t>Blue line </a:t>
            </a:r>
            <a:r>
              <a:rPr lang="en-US" dirty="0"/>
              <a:t>– standard approach </a:t>
            </a:r>
            <a:r>
              <a:rPr lang="en-US" dirty="0" smtClean="0"/>
              <a:t>(</a:t>
            </a:r>
            <a:r>
              <a:rPr lang="en-US" dirty="0" err="1" smtClean="0"/>
              <a:t>CoG</a:t>
            </a:r>
            <a:r>
              <a:rPr lang="en-US" dirty="0" smtClean="0"/>
              <a:t> like).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120680" y="4581128"/>
            <a:ext cx="14036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Strip_nr</a:t>
            </a:r>
            <a:r>
              <a:rPr lang="en-US" sz="1400" dirty="0" smtClean="0">
                <a:solidFill>
                  <a:schemeClr val="bg1"/>
                </a:solidFill>
              </a:rPr>
              <a:t>*10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13991" y="1196752"/>
            <a:ext cx="461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ADCs</a:t>
            </a:r>
            <a:endParaRPr lang="ru-RU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 bwMode="auto">
              <a:xfrm>
                <a:off x="1691680" y="1988840"/>
                <a:ext cx="2448272" cy="860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𝑠𝑡𝑟𝑖𝑝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𝑅𝐻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&gt;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25% </a:t>
                </a:r>
                <a:r>
                  <a:rPr lang="en-US" sz="2400" dirty="0">
                    <a:solidFill>
                      <a:schemeClr val="bg1"/>
                    </a:solidFill>
                  </a:rPr>
                  <a:t>of strip width </a:t>
                </a:r>
                <a:endParaRPr lang="ru-RU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988840"/>
                <a:ext cx="2448272" cy="860620"/>
              </a:xfrm>
              <a:prstGeom prst="rect">
                <a:avLst/>
              </a:prstGeom>
              <a:blipFill rotWithShape="1">
                <a:blip r:embed="rId3"/>
                <a:stretch>
                  <a:fillRect t="-4965" r="-1995" b="-163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5120167" y="1700808"/>
                <a:ext cx="26201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𝑀𝐶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1000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𝐺𝑒𝑉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𝑒𝑣𝑒𝑛𝑡</m:t>
                      </m:r>
                    </m:oMath>
                  </m:oMathPara>
                </a14:m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0167" y="1700808"/>
                <a:ext cx="262018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7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dPhi</a:t>
            </a:r>
            <a:r>
              <a:rPr lang="en-US" dirty="0" smtClean="0"/>
              <a:t> (sim- </a:t>
            </a:r>
            <a:r>
              <a:rPr lang="en-US" dirty="0" err="1" smtClean="0"/>
              <a:t>reco</a:t>
            </a:r>
            <a:r>
              <a:rPr lang="en-US" dirty="0" smtClean="0"/>
              <a:t>)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4248"/>
            <a:ext cx="7128792" cy="48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127E-8CB6-432A-9267-4E6F45BB3E7F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1547664" y="2710661"/>
            <a:ext cx="2664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Preliminary results </a:t>
            </a:r>
          </a:p>
          <a:p>
            <a:pPr algn="ctr"/>
            <a:r>
              <a:rPr lang="en-US" sz="2400" dirty="0" smtClean="0"/>
              <a:t>On MC Pt1000GeV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9171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931224" cy="1143000"/>
          </a:xfrm>
        </p:spPr>
        <p:txBody>
          <a:bodyPr/>
          <a:lstStyle/>
          <a:p>
            <a:r>
              <a:rPr lang="en-US" sz="4000" dirty="0" smtClean="0"/>
              <a:t> Summary and plans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7825680" cy="549208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development of the new </a:t>
            </a:r>
            <a:r>
              <a:rPr lang="en-US" dirty="0" err="1" smtClean="0"/>
              <a:t>RecHit</a:t>
            </a:r>
            <a:r>
              <a:rPr lang="en-US" dirty="0" smtClean="0"/>
              <a:t> reconstruction algorithm is ongoing;</a:t>
            </a:r>
          </a:p>
          <a:p>
            <a:pPr algn="just"/>
            <a:r>
              <a:rPr lang="en-US" dirty="0" smtClean="0"/>
              <a:t>The new approach reconstructs the strip coordinate ~2.5 times closer to the MC muon in comparison with the standard approach;</a:t>
            </a:r>
          </a:p>
          <a:p>
            <a:pPr algn="just"/>
            <a:r>
              <a:rPr lang="en-US" dirty="0" smtClean="0"/>
              <a:t> The optimization of the algorithm needs to be done:</a:t>
            </a:r>
          </a:p>
          <a:p>
            <a:pPr lvl="1" algn="just"/>
            <a:r>
              <a:rPr lang="en-US" dirty="0" smtClean="0"/>
              <a:t>Time consumption;</a:t>
            </a:r>
          </a:p>
          <a:p>
            <a:pPr lvl="1" algn="just"/>
            <a:r>
              <a:rPr lang="en-US" dirty="0" smtClean="0"/>
              <a:t>Number of overlapped signals to search selection;</a:t>
            </a:r>
          </a:p>
          <a:p>
            <a:pPr lvl="1" algn="just"/>
            <a:r>
              <a:rPr lang="en-US" dirty="0" smtClean="0"/>
              <a:t>Initial parameters approximation.</a:t>
            </a:r>
          </a:p>
          <a:p>
            <a:pPr algn="just"/>
            <a:r>
              <a:rPr lang="en-US" dirty="0" smtClean="0"/>
              <a:t>Implementation into CMSSW and testing on various datasets;</a:t>
            </a:r>
          </a:p>
          <a:p>
            <a:pPr algn="just"/>
            <a:r>
              <a:rPr lang="en-US" dirty="0" smtClean="0"/>
              <a:t>Two-track resolution estimation for the new approach.</a:t>
            </a: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ru-RU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661248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3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136904" cy="1143000"/>
          </a:xfrm>
        </p:spPr>
        <p:txBody>
          <a:bodyPr/>
          <a:lstStyle/>
          <a:p>
            <a:pPr algn="ctr"/>
            <a:r>
              <a:rPr lang="en-US" dirty="0" smtClean="0"/>
              <a:t>ME11 a/b transition region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26589"/>
            <a:ext cx="2592288" cy="392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975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ME11a/b </a:t>
            </a:r>
            <a:r>
              <a:rPr lang="en-US" dirty="0" smtClean="0"/>
              <a:t>transition region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94" y="1838300"/>
            <a:ext cx="5258410" cy="36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3265343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67744" y="4797152"/>
            <a:ext cx="1224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64088" y="3501008"/>
            <a:ext cx="0" cy="17652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47864" y="4437112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6136" y="3501008"/>
            <a:ext cx="0" cy="17652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267744" y="4437112"/>
            <a:ext cx="12325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364088" y="3640173"/>
            <a:ext cx="432048" cy="1589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500264" y="4563126"/>
            <a:ext cx="1719808" cy="108012"/>
          </a:xfrm>
          <a:prstGeom prst="rightArrow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5385545" y="3068960"/>
            <a:ext cx="3240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Segment occupancy vs. radius</a:t>
            </a:r>
            <a:endParaRPr lang="ru-RU" dirty="0" smtClean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8625905" y="5195738"/>
            <a:ext cx="7706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R(cm)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1402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r>
              <a:rPr lang="en-US" dirty="0" smtClean="0"/>
              <a:t>Solutions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05799"/>
            <a:ext cx="4464536" cy="2963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91903"/>
            <a:ext cx="4841969" cy="33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5652120" y="2506446"/>
            <a:ext cx="302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Segment occupancy vs. radius</a:t>
            </a:r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8575323" y="4736177"/>
            <a:ext cx="6226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R(cm)</a:t>
            </a:r>
            <a:endParaRPr lang="ru-RU" sz="1200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921506" y="4005064"/>
            <a:ext cx="906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084168" y="3429000"/>
            <a:ext cx="69279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6852189" y="3152645"/>
            <a:ext cx="1464227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~10% increase</a:t>
            </a:r>
            <a:endParaRPr lang="ru-RU" sz="1600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3059832" y="2924944"/>
            <a:ext cx="936104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340913" y="5157192"/>
            <a:ext cx="5039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Solution </a:t>
            </a:r>
            <a:r>
              <a:rPr lang="en-US" dirty="0" smtClean="0"/>
              <a:t>: </a:t>
            </a:r>
            <a:r>
              <a:rPr lang="ru-RU" dirty="0" smtClean="0"/>
              <a:t> </a:t>
            </a:r>
            <a:r>
              <a:rPr lang="en-US" dirty="0" smtClean="0"/>
              <a:t>Pass the combined ME11 a + </a:t>
            </a:r>
            <a:r>
              <a:rPr lang="en-US" dirty="0"/>
              <a:t>b</a:t>
            </a:r>
            <a:r>
              <a:rPr lang="ru-RU" dirty="0" smtClean="0"/>
              <a:t> </a:t>
            </a:r>
            <a:r>
              <a:rPr lang="en-US" dirty="0" err="1" smtClean="0"/>
              <a:t>RecHit</a:t>
            </a:r>
            <a:r>
              <a:rPr lang="en-US" dirty="0" smtClean="0"/>
              <a:t> collection to the segment builder instead of two separate collections.</a:t>
            </a:r>
            <a:endParaRPr lang="ru-RU" dirty="0" smtClean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432121" y="2636912"/>
            <a:ext cx="43088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No </a:t>
            </a:r>
            <a:r>
              <a:rPr lang="en-US" sz="1600" dirty="0" smtClean="0"/>
              <a:t>RHs in ME11a/b </a:t>
            </a:r>
            <a:endParaRPr lang="ru-RU" sz="1600" dirty="0" smtClean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1403648" y="2564904"/>
            <a:ext cx="43088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RHs only in ME11a </a:t>
            </a:r>
            <a:endParaRPr lang="ru-RU" sz="1600" dirty="0" smtClean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2340913" y="2564904"/>
            <a:ext cx="43088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RHs only in ME11b</a:t>
            </a:r>
            <a:endParaRPr lang="ru-RU" sz="1600" dirty="0" smtClean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3312440" y="2564904"/>
            <a:ext cx="43088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RHs in ME11 a &amp; b </a:t>
            </a:r>
            <a:endParaRPr lang="ru-RU" sz="1600" dirty="0" smtClean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2987824" y="1475492"/>
            <a:ext cx="331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MC SingleMuPt1000GeV data</a:t>
            </a:r>
            <a:endParaRPr lang="ru-RU" dirty="0" smtClean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323528" y="6304674"/>
            <a:ext cx="597666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Need to look into trigger objects to understand bins </a:t>
            </a:r>
            <a:r>
              <a:rPr lang="ru-RU" dirty="0" smtClean="0"/>
              <a:t>№ 2 </a:t>
            </a:r>
            <a:r>
              <a:rPr lang="en-US" dirty="0" smtClean="0"/>
              <a:t>&amp; 3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251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2789238"/>
            <a:ext cx="76200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083153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Back up slides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88424" cy="1143000"/>
          </a:xfrm>
        </p:spPr>
        <p:txBody>
          <a:bodyPr/>
          <a:lstStyle/>
          <a:p>
            <a:r>
              <a:rPr lang="en-US" sz="4000" dirty="0" smtClean="0"/>
              <a:t>Optimal point rejection vs. LSQ 6p-&gt;4p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251520" y="5098830"/>
                <a:ext cx="8712968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_6p_seg = 273;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_</a:t>
                </a:r>
                <a:r>
                  <a:rPr lang="en-US" dirty="0" smtClean="0"/>
                  <a:t>LSQ_seg </a:t>
                </a:r>
                <a:r>
                  <a:rPr lang="en-US" dirty="0"/>
                  <a:t>= </a:t>
                </a:r>
                <a:r>
                  <a:rPr lang="en-US" dirty="0" smtClean="0"/>
                  <a:t>175;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_</a:t>
                </a:r>
                <a:r>
                  <a:rPr lang="en-US" dirty="0" smtClean="0"/>
                  <a:t>optimal_point_rej_seg </a:t>
                </a:r>
                <a:r>
                  <a:rPr lang="en-US" dirty="0"/>
                  <a:t>= </a:t>
                </a:r>
                <a:r>
                  <a:rPr lang="en-US" dirty="0" smtClean="0"/>
                  <a:t>0.002; </a:t>
                </a:r>
                <a:endParaRPr lang="ru-RU" dirty="0"/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098830"/>
                <a:ext cx="8712968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20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5981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25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88424" cy="1143000"/>
          </a:xfrm>
        </p:spPr>
        <p:txBody>
          <a:bodyPr/>
          <a:lstStyle/>
          <a:p>
            <a:r>
              <a:rPr lang="en-US" sz="4000" dirty="0" smtClean="0"/>
              <a:t>Optimal point rejection vs. LSQ 6p-&gt;5p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429641"/>
              </p:ext>
            </p:extLst>
          </p:nvPr>
        </p:nvGraphicFramePr>
        <p:xfrm>
          <a:off x="107504" y="1052736"/>
          <a:ext cx="82677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251520" y="5098830"/>
                <a:ext cx="8712968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_6p_seg = 235;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_</a:t>
                </a:r>
                <a:r>
                  <a:rPr lang="en-US" dirty="0" err="1" smtClean="0"/>
                  <a:t>LSQ_seg</a:t>
                </a:r>
                <a:r>
                  <a:rPr lang="en-US" dirty="0" smtClean="0"/>
                  <a:t> = 121 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_</a:t>
                </a:r>
                <a:r>
                  <a:rPr lang="en-US" dirty="0" smtClean="0"/>
                  <a:t>optimal_point_rej_seg </a:t>
                </a:r>
                <a:r>
                  <a:rPr lang="en-US" dirty="0"/>
                  <a:t>= </a:t>
                </a:r>
                <a:r>
                  <a:rPr lang="en-US" dirty="0" smtClean="0"/>
                  <a:t>54; </a:t>
                </a:r>
                <a:endParaRPr lang="ru-RU" dirty="0"/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098830"/>
                <a:ext cx="8712968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20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922114"/>
          </a:xfrm>
        </p:spPr>
        <p:txBody>
          <a:bodyPr/>
          <a:lstStyle/>
          <a:p>
            <a:r>
              <a:rPr lang="en-US" dirty="0" smtClean="0"/>
              <a:t>Modified ST </a:t>
            </a:r>
            <a:r>
              <a:rPr lang="en-US" dirty="0" err="1" smtClean="0"/>
              <a:t>algo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1859"/>
            <a:ext cx="8229600" cy="561348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Spanning Tree (ST)</a:t>
            </a:r>
          </a:p>
          <a:p>
            <a:endParaRPr lang="en-US" sz="1200" dirty="0"/>
          </a:p>
          <a:p>
            <a:pPr marL="114300" indent="0">
              <a:buNone/>
            </a:pPr>
            <a:r>
              <a:rPr lang="en-US" sz="1200" dirty="0"/>
              <a:t>(1)</a:t>
            </a:r>
          </a:p>
          <a:p>
            <a:endParaRPr lang="en-US" sz="1200" dirty="0" smtClean="0"/>
          </a:p>
          <a:p>
            <a:pPr marL="114300" indent="0">
              <a:buNone/>
            </a:pPr>
            <a:r>
              <a:rPr lang="en-US" sz="1200" dirty="0"/>
              <a:t>(2)</a:t>
            </a:r>
          </a:p>
          <a:p>
            <a:pPr marL="114300" indent="0">
              <a:buNone/>
            </a:pPr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171450" indent="-171450"/>
            <a:r>
              <a:rPr lang="en-US" sz="2000" dirty="0"/>
              <a:t>Modified Spanning Tree (</a:t>
            </a:r>
            <a:r>
              <a:rPr lang="en-US" sz="2000" dirty="0" err="1"/>
              <a:t>newST</a:t>
            </a:r>
            <a:r>
              <a:rPr lang="en-US" sz="2000" dirty="0" smtClean="0"/>
              <a:t>)</a:t>
            </a:r>
          </a:p>
          <a:p>
            <a:pPr marL="171450" indent="-171450"/>
            <a:endParaRPr lang="en-US" sz="1600" dirty="0"/>
          </a:p>
          <a:p>
            <a:pPr marL="171450" indent="-171450"/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While adding hits on the next layer use </a:t>
            </a:r>
            <a:r>
              <a:rPr lang="en-US" sz="1400" i="1" dirty="0" err="1" smtClean="0"/>
              <a:t>lower_bound</a:t>
            </a:r>
            <a:r>
              <a:rPr lang="en-US" sz="1400" dirty="0" smtClean="0"/>
              <a:t> and </a:t>
            </a:r>
            <a:r>
              <a:rPr lang="en-US" sz="1400" i="1" dirty="0" err="1" smtClean="0"/>
              <a:t>upper_bound</a:t>
            </a:r>
            <a:r>
              <a:rPr lang="en-US" sz="1400" dirty="0" smtClean="0"/>
              <a:t> cuts  in order for the segment to point towards the interaction point.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BB1D-3D61-410A-9E23-5FE16987F982}" type="slidenum">
              <a:rPr lang="ru-RU" smtClean="0"/>
              <a:t>4</a:t>
            </a:fld>
            <a:endParaRPr lang="ru-RU"/>
          </a:p>
        </p:txBody>
      </p:sp>
      <p:pic>
        <p:nvPicPr>
          <p:cNvPr id="8194" name="Picture 2" descr="D:\st_al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90857"/>
            <a:ext cx="3660504" cy="33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first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8" y="1462254"/>
            <a:ext cx="40467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formul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94302"/>
            <a:ext cx="1033041" cy="5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for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6" y="2564904"/>
            <a:ext cx="5636684" cy="4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7504" y="2621523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(3)</a:t>
            </a:r>
          </a:p>
          <a:p>
            <a:endParaRPr lang="ru-RU" sz="1200" dirty="0" smtClean="0"/>
          </a:p>
        </p:txBody>
      </p:sp>
      <p:pic>
        <p:nvPicPr>
          <p:cNvPr id="10" name="Objec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005064"/>
            <a:ext cx="2874222" cy="706776"/>
          </a:xfrm>
          <a:prstGeom prst="rect">
            <a:avLst/>
          </a:prstGeom>
        </p:spPr>
      </p:pic>
      <p:pic>
        <p:nvPicPr>
          <p:cNvPr id="11" name="Objec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163" y="4149080"/>
            <a:ext cx="4135181" cy="524462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2221679" y="5183614"/>
            <a:ext cx="375399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i="0" dirty="0">
                <a:latin typeface="Cambria Math"/>
              </a:rPr>
              <a:t>𝑢𝑝𝑝𝑒𝑟_𝑏𝑜𝑢𝑛𝑑= 𝑞𝑊𝐺_𝑚𝑎𝑥+1.5∗</a:t>
            </a:r>
            <a:r>
              <a:rPr lang="en-US" sz="1100" b="0" i="1" dirty="0">
                <a:latin typeface="Cambria Math"/>
              </a:rPr>
              <a:t>max𝑊𝐺</a:t>
            </a:r>
            <a:r>
              <a:rPr lang="en-US" sz="1100" b="0" i="0" dirty="0">
                <a:latin typeface="Cambria Math"/>
              </a:rPr>
              <a:t>_𝑤𝑖𝑑𝑡ℎ</a:t>
            </a:r>
            <a:endParaRPr lang="ru-RU" sz="1100" dirty="0"/>
          </a:p>
        </p:txBody>
      </p:sp>
      <p:sp>
        <p:nvSpPr>
          <p:cNvPr id="13" name="TextBox 7"/>
          <p:cNvSpPr txBox="1"/>
          <p:nvPr/>
        </p:nvSpPr>
        <p:spPr>
          <a:xfrm>
            <a:off x="2186161" y="4824447"/>
            <a:ext cx="3898007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i="0" dirty="0">
                <a:latin typeface="Cambria Math"/>
              </a:rPr>
              <a:t>𝑙𝑜𝑤𝑒𝑟_𝑏𝑜𝑢𝑛𝑑= 𝑞𝑊𝐺_𝑚𝑖𝑛−1.5∗</a:t>
            </a:r>
            <a:r>
              <a:rPr lang="en-US" sz="1100" b="0" i="1" dirty="0">
                <a:latin typeface="Cambria Math"/>
              </a:rPr>
              <a:t>max𝑊𝐺</a:t>
            </a:r>
            <a:r>
              <a:rPr lang="en-US" sz="1100" b="0" i="0" dirty="0">
                <a:latin typeface="Cambria Math"/>
              </a:rPr>
              <a:t>_𝑤𝑖</a:t>
            </a:r>
            <a:r>
              <a:rPr lang="en-US" sz="1100" b="0" i="1" dirty="0" err="1">
                <a:latin typeface="Cambria Math"/>
              </a:rPr>
              <a:t>dt</a:t>
            </a:r>
            <a:r>
              <a:rPr lang="en-US" sz="1100" b="0" i="0" dirty="0" err="1">
                <a:latin typeface="Cambria Math"/>
              </a:rPr>
              <a:t>ℎ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905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High multiplicity example - 44 </a:t>
            </a:r>
            <a:r>
              <a:rPr lang="en-US" sz="3200" dirty="0" err="1" smtClean="0"/>
              <a:t>RecHits</a:t>
            </a:r>
            <a:r>
              <a:rPr lang="en-US" sz="3200" dirty="0" smtClean="0"/>
              <a:t> in ME21   </a:t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3766" y="4839355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</a:t>
            </a:r>
          </a:p>
          <a:p>
            <a:pPr algn="ctr"/>
            <a:r>
              <a:rPr lang="en-US" dirty="0"/>
              <a:t>0</a:t>
            </a:r>
            <a:r>
              <a:rPr lang="en-US" dirty="0" smtClean="0"/>
              <a:t> segments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9690" y="4817562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</a:t>
            </a:r>
          </a:p>
          <a:p>
            <a:pPr algn="ctr"/>
            <a:r>
              <a:rPr lang="en-US" dirty="0"/>
              <a:t>8</a:t>
            </a:r>
            <a:r>
              <a:rPr lang="en-US" dirty="0" smtClean="0"/>
              <a:t> segments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2519772" y="6078139"/>
            <a:ext cx="367240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Collisions2015 256630:22:28500814</a:t>
            </a:r>
            <a:endParaRPr lang="ru-RU" dirty="0" smtClean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625048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4" y="1482873"/>
            <a:ext cx="2486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07" y="1400913"/>
            <a:ext cx="2486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722415" y="2399163"/>
            <a:ext cx="1008112" cy="28803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88179" y="2776011"/>
            <a:ext cx="1008112" cy="28803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3762784" y="2344525"/>
            <a:ext cx="102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Muon trajectory</a:t>
            </a:r>
            <a:endParaRPr lang="ru-RU" sz="16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7524328" y="2056493"/>
            <a:ext cx="1008112" cy="28803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-8900" y="3113540"/>
            <a:ext cx="1008112" cy="28803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457624" y="2543179"/>
            <a:ext cx="305160" cy="1150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88179" y="2636606"/>
            <a:ext cx="288032" cy="2750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143000"/>
          </a:xfrm>
        </p:spPr>
        <p:txBody>
          <a:bodyPr/>
          <a:lstStyle/>
          <a:p>
            <a:r>
              <a:rPr lang="en-US" sz="2000" dirty="0"/>
              <a:t>https://indico.cern.ch/event/611558/contributions/2465877/ </a:t>
            </a:r>
            <a:br>
              <a:rPr lang="en-US" sz="2000" dirty="0"/>
            </a:br>
            <a:r>
              <a:rPr lang="en-US" sz="2000" dirty="0"/>
              <a:t>talk by </a:t>
            </a:r>
            <a:r>
              <a:rPr lang="en-US" sz="2000" b="1" dirty="0"/>
              <a:t>Cesare Calabria</a:t>
            </a:r>
            <a:r>
              <a:rPr lang="en-US" sz="2000" dirty="0" smtClean="0"/>
              <a:t>,  17-02-06 </a:t>
            </a:r>
            <a:r>
              <a:rPr lang="en-US" sz="2000" dirty="0" err="1" smtClean="0"/>
              <a:t>MuPOG</a:t>
            </a:r>
            <a:r>
              <a:rPr lang="en-US" sz="2000" dirty="0" smtClean="0"/>
              <a:t> Meeting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9" y="1328602"/>
            <a:ext cx="7704856" cy="40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Efficiency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/>
              <p:cNvSpPr txBox="1"/>
              <p:nvPr/>
            </p:nvSpPr>
            <p:spPr>
              <a:xfrm>
                <a:off x="1114425" y="5301208"/>
                <a:ext cx="6915150" cy="84772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/>
                  <a:t>Seg_efficiency</a:t>
                </a:r>
                <a:r>
                  <a:rPr lang="en-US" sz="1400" baseline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1400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𝑛𝑟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𝐺𝑅𝐻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𝑠𝑒𝑔𝑚𝑒𝑛𝑡</m:t>
                                </m:r>
                              </m:num>
                              <m:den>
                                <m:r>
                                  <a:rPr lang="en-US" sz="1400" b="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𝑛𝑟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𝑜𝑓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𝐺𝑅𝐻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𝑖𝑛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𝑐h𝑎𝑚𝑏𝑒𝑟</m:t>
                                </m:r>
                              </m:den>
                            </m:f>
                            <m:r>
                              <a:rPr lang="en-US" sz="1400" b="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𝑛𝑟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𝐺𝑅𝐻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𝑖𝑛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>
                                <a:latin typeface="Cambria Math"/>
                              </a:rPr>
                              <m:t>𝑆𝑒𝑔𝑚𝑒𝑛𝑡</m:t>
                            </m:r>
                            <m:r>
                              <a:rPr lang="en-US" sz="1400" b="0" i="1">
                                <a:latin typeface="Cambria Math"/>
                                <a:ea typeface="Cambria Math"/>
                              </a:rPr>
                              <m:t>≥  </m:t>
                            </m:r>
                            <m:f>
                              <m:fPr>
                                <m:ctrlPr>
                                  <a:rPr lang="en-US" sz="1400" b="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𝑛𝑟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𝐺𝑅𝐻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𝑐h𝑎𝑚𝑏𝑒𝑟</m:t>
                                </m:r>
                              </m:num>
                              <m:den>
                                <m:r>
                                  <a:rPr lang="en-US" sz="1400" b="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1400" b="0" i="1">
                                <a:latin typeface="Cambria Math"/>
                              </a:rPr>
                              <m:t>0,  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𝑛𝑟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𝑜𝑓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𝐺𝑅𝐻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𝑖𝑛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𝑆𝑒𝑔𝑚𝑒𝑛𝑡</m:t>
                            </m:r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&lt; </m:t>
                            </m:r>
                            <m:f>
                              <m:fPr>
                                <m:ctrlP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𝑛𝑟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𝐺𝑅𝐻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𝑐h𝑎𝑚𝑏𝑒𝑟</m:t>
                                </m:r>
                              </m:num>
                              <m:den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ru-RU" sz="1400"/>
              </a:p>
            </p:txBody>
          </p:sp>
        </mc:Choice>
        <mc:Fallback xmlns="">
          <p:sp>
            <p:nvSpPr>
              <p:cNvPr id="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5" y="5301208"/>
                <a:ext cx="6915150" cy="847725"/>
              </a:xfrm>
              <a:prstGeom prst="rect">
                <a:avLst/>
              </a:prstGeom>
              <a:blipFill rotWithShape="1">
                <a:blip r:embed="rId2"/>
                <a:stretch>
                  <a:fillRect l="-2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BB1D-3D61-410A-9E23-5FE16987F982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568247"/>
              </p:ext>
            </p:extLst>
          </p:nvPr>
        </p:nvGraphicFramePr>
        <p:xfrm>
          <a:off x="1619672" y="1268760"/>
          <a:ext cx="59046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/>
          <p:cNvSpPr/>
          <p:nvPr/>
        </p:nvSpPr>
        <p:spPr>
          <a:xfrm>
            <a:off x="3563888" y="1412776"/>
            <a:ext cx="360040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536" y="-157634"/>
            <a:ext cx="8229600" cy="922338"/>
          </a:xfrm>
        </p:spPr>
        <p:txBody>
          <a:bodyPr/>
          <a:lstStyle/>
          <a:p>
            <a:r>
              <a:rPr lang="en-US" sz="4000" dirty="0" smtClean="0"/>
              <a:t>RU(</a:t>
            </a:r>
            <a:r>
              <a:rPr lang="en-US" sz="4000" dirty="0" err="1" smtClean="0"/>
              <a:t>RoadUsage</a:t>
            </a:r>
            <a:r>
              <a:rPr lang="en-US" sz="4000" dirty="0" smtClean="0"/>
              <a:t>) Algorithm main ideas</a:t>
            </a:r>
            <a:endParaRPr lang="ru-RU" sz="4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9FA93-931F-4E37-AA0F-DDFB4EB0D3E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23528" y="400545"/>
            <a:ext cx="8229600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35496" y="720080"/>
                <a:ext cx="8496943" cy="6093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2400" dirty="0" smtClean="0"/>
                  <a:t>Taking into account the IP while choosing the base hits in terms of WG for the future segment;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2400" dirty="0" smtClean="0"/>
                  <a:t>Base Road for RecHit association:</a:t>
                </a:r>
                <a:endParaRPr lang="en-US" sz="2400" dirty="0"/>
              </a:p>
              <a:p>
                <a:pPr lvl="1"/>
                <a:r>
                  <a:rPr lang="en-US" sz="1600" dirty="0" smtClean="0"/>
                  <a:t>A </a:t>
                </a:r>
                <a:r>
                  <a:rPr lang="en-US" sz="1600" dirty="0"/>
                  <a:t>straight line is traced through </a:t>
                </a:r>
                <a:r>
                  <a:rPr lang="en-US" sz="1600" dirty="0" smtClean="0"/>
                  <a:t>the base </a:t>
                </a:r>
                <a:r>
                  <a:rPr lang="en-US" sz="1600" dirty="0"/>
                  <a:t>hits </a:t>
                </a:r>
                <a:endParaRPr lang="ru-RU" sz="1600" dirty="0"/>
              </a:p>
              <a:p>
                <a:pPr lvl="1"/>
                <a:r>
                  <a:rPr lang="en-US" sz="1600" dirty="0"/>
                  <a:t>In the road formed along this line new hits from the inner layers are added to the segment</a:t>
                </a:r>
                <a:r>
                  <a:rPr lang="ru-RU" sz="1600" dirty="0"/>
                  <a:t> </a:t>
                </a:r>
                <a:endParaRPr lang="en-US" sz="1600" dirty="0" smtClean="0"/>
              </a:p>
              <a:p>
                <a:pPr lvl="1"/>
                <a:endParaRPr lang="en-US" sz="2800" dirty="0"/>
              </a:p>
              <a:p>
                <a:pPr lvl="1"/>
                <a:endParaRPr lang="en-US" sz="2800" dirty="0" smtClean="0"/>
              </a:p>
              <a:p>
                <a:pPr lvl="1"/>
                <a:endParaRPr lang="en-US" sz="2800" dirty="0"/>
              </a:p>
              <a:p>
                <a:pPr fontAlgn="auto">
                  <a:spcAft>
                    <a:spcPts val="0"/>
                  </a:spcAft>
                </a:pPr>
                <a:endParaRPr lang="en-US" sz="2400" dirty="0" smtClean="0"/>
              </a:p>
              <a:p>
                <a:pPr fontAlgn="auto">
                  <a:spcAft>
                    <a:spcPts val="0"/>
                  </a:spcAft>
                </a:pPr>
                <a:r>
                  <a:rPr lang="en-US" sz="2400" dirty="0" smtClean="0"/>
                  <a:t>Phi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24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tuned thresholds for each CSC station;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2400" dirty="0"/>
                  <a:t>Optimal point </a:t>
                </a:r>
                <a:r>
                  <a:rPr lang="en-US" sz="2400" dirty="0" smtClean="0"/>
                  <a:t>rejection for bad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segments.</a:t>
                </a:r>
                <a:endParaRPr lang="en-US" sz="2400" dirty="0"/>
              </a:p>
              <a:p>
                <a:pPr fontAlgn="auto">
                  <a:spcAft>
                    <a:spcPts val="0"/>
                  </a:spcAft>
                </a:pPr>
                <a:endParaRPr lang="en-US" sz="2400" dirty="0" smtClean="0"/>
              </a:p>
              <a:p>
                <a:pPr marL="114300" lvl="1" indent="0" fontAlgn="auto">
                  <a:spcAft>
                    <a:spcPts val="0"/>
                  </a:spcAft>
                  <a:buClr>
                    <a:schemeClr val="accent1"/>
                  </a:buClr>
                  <a:buNone/>
                </a:pPr>
                <a:r>
                  <a:rPr lang="en-US" sz="2400" dirty="0" smtClean="0"/>
                  <a:t>                        min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400" dirty="0"/>
                  <a:t>)</a:t>
                </a:r>
                <a:endParaRPr lang="ru-RU" sz="2400" dirty="0"/>
              </a:p>
              <a:p>
                <a:pPr marL="114300" lvl="1" indent="0" fontAlgn="auto">
                  <a:spcAft>
                    <a:spcPts val="0"/>
                  </a:spcAft>
                  <a:buClr>
                    <a:schemeClr val="accent1"/>
                  </a:buClr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20080"/>
                <a:ext cx="8496943" cy="6093296"/>
              </a:xfrm>
              <a:prstGeom prst="rect">
                <a:avLst/>
              </a:prstGeom>
              <a:blipFill rotWithShape="1">
                <a:blip r:embed="rId2"/>
                <a:stretch>
                  <a:fillRect t="-800" b="-6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0134"/>
            <a:ext cx="571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98" y="5445224"/>
            <a:ext cx="4718818" cy="13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8824" y="18864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Additional tuning of the RU Algorithm</a:t>
            </a:r>
            <a:endParaRPr lang="ru-RU" sz="4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-108520" y="1004702"/>
                <a:ext cx="8496943" cy="55446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auto">
                  <a:spcAft>
                    <a:spcPts val="0"/>
                  </a:spcAft>
                </a:pPr>
                <a:r>
                  <a:rPr lang="en-US" sz="2800" dirty="0" smtClean="0"/>
                  <a:t>Increase </a:t>
                </a:r>
                <a:r>
                  <a:rPr lang="en-US" sz="2800" dirty="0" err="1" smtClean="0"/>
                  <a:t>dPhi</a:t>
                </a:r>
                <a:r>
                  <a:rPr lang="en-US" sz="2800" dirty="0" smtClean="0"/>
                  <a:t> threshold for base </a:t>
                </a:r>
                <a:r>
                  <a:rPr lang="en-US" sz="2800" dirty="0" err="1" smtClean="0"/>
                  <a:t>RecHits</a:t>
                </a:r>
                <a:r>
                  <a:rPr lang="en-US" sz="2800" dirty="0" smtClean="0"/>
                  <a:t> with big strip error;</a:t>
                </a:r>
              </a:p>
              <a:p>
                <a:pPr algn="just" fontAlgn="auto">
                  <a:spcAft>
                    <a:spcPts val="0"/>
                  </a:spcAft>
                </a:pPr>
                <a:r>
                  <a:rPr lang="en-US" sz="2800" dirty="0" smtClean="0"/>
                  <a:t>Increase </a:t>
                </a:r>
                <a:r>
                  <a:rPr lang="en-US" sz="2800" dirty="0" err="1"/>
                  <a:t>dPhi</a:t>
                </a:r>
                <a:r>
                  <a:rPr lang="en-US" sz="2800" dirty="0"/>
                  <a:t> threshold </a:t>
                </a:r>
                <a:r>
                  <a:rPr lang="en-US" sz="2800" dirty="0" smtClean="0"/>
                  <a:t>for </a:t>
                </a:r>
                <a:r>
                  <a:rPr lang="en-US" sz="2800" dirty="0" err="1" smtClean="0"/>
                  <a:t>RecHits</a:t>
                </a:r>
                <a:r>
                  <a:rPr lang="en-US" sz="2800" dirty="0" smtClean="0"/>
                  <a:t> from inner layers reconstructed on the center of the strip or with </a:t>
                </a:r>
                <a:r>
                  <a:rPr lang="en-US" sz="2800" dirty="0"/>
                  <a:t>big strip error</a:t>
                </a:r>
                <a:r>
                  <a:rPr lang="en-US" sz="2800" dirty="0" smtClean="0"/>
                  <a:t>;</a:t>
                </a:r>
              </a:p>
              <a:p>
                <a:pPr algn="just" fontAlgn="auto">
                  <a:spcAft>
                    <a:spcPts val="0"/>
                  </a:spcAft>
                </a:pPr>
                <a:r>
                  <a:rPr lang="en-US" sz="2800" dirty="0" smtClean="0"/>
                  <a:t>Skip chamber with &gt;150 </a:t>
                </a:r>
                <a:r>
                  <a:rPr lang="en-US" sz="2800" dirty="0" err="1" smtClean="0"/>
                  <a:t>RecHits</a:t>
                </a:r>
                <a:r>
                  <a:rPr lang="en-US" sz="2800" dirty="0" smtClean="0"/>
                  <a:t>;</a:t>
                </a:r>
              </a:p>
              <a:p>
                <a:pPr algn="just" fontAlgn="auto">
                  <a:spcAft>
                    <a:spcPts val="0"/>
                  </a:spcAft>
                </a:pPr>
                <a:r>
                  <a:rPr lang="en-US" sz="2800" dirty="0" smtClean="0"/>
                  <a:t>Do not take as a base layer if there are &gt;25 </a:t>
                </a:r>
                <a:r>
                  <a:rPr lang="en-US" sz="2800" dirty="0" err="1" smtClean="0"/>
                  <a:t>RecHits</a:t>
                </a:r>
                <a:r>
                  <a:rPr lang="en-US" sz="2800" dirty="0" smtClean="0"/>
                  <a:t> on this layer;</a:t>
                </a:r>
              </a:p>
              <a:p>
                <a:pPr algn="just" fontAlgn="auto">
                  <a:spcAft>
                    <a:spcPts val="0"/>
                  </a:spcAft>
                </a:pPr>
                <a:r>
                  <a:rPr lang="en-US" sz="2800" dirty="0" smtClean="0"/>
                  <a:t>Build all possible same size proto-segments allowing </a:t>
                </a:r>
                <a:r>
                  <a:rPr lang="en-US" sz="2800" dirty="0" err="1"/>
                  <a:t>R</a:t>
                </a:r>
                <a:r>
                  <a:rPr lang="en-US" sz="2800" dirty="0" err="1" smtClean="0"/>
                  <a:t>ecHit</a:t>
                </a:r>
                <a:r>
                  <a:rPr lang="en-US" sz="2800" dirty="0" smtClean="0"/>
                  <a:t> overcrossing and choose best segments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800" i="1" dirty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criteria;  </a:t>
                </a:r>
              </a:p>
              <a:p>
                <a:pPr algn="just" fontAlgn="auto">
                  <a:spcAft>
                    <a:spcPts val="0"/>
                  </a:spcAft>
                </a:pPr>
                <a:r>
                  <a:rPr lang="en-US" sz="2800" dirty="0"/>
                  <a:t>If there are enough unused </a:t>
                </a:r>
                <a:r>
                  <a:rPr lang="en-US" sz="2800" dirty="0" err="1"/>
                  <a:t>RecHits</a:t>
                </a:r>
                <a:r>
                  <a:rPr lang="en-US" sz="2800" dirty="0"/>
                  <a:t> left the segment reconstruction is run again with the IP check turned off in order to reconstruct segments that correspond to displaced muons. </a:t>
                </a:r>
                <a:r>
                  <a:rPr lang="en-US" sz="2800" dirty="0" smtClean="0"/>
                  <a:t> </a:t>
                </a:r>
                <a:endParaRPr lang="ru-RU" sz="2800" dirty="0" smtClean="0"/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004702"/>
                <a:ext cx="8496943" cy="5544616"/>
              </a:xfrm>
              <a:prstGeom prst="rect">
                <a:avLst/>
              </a:prstGeom>
              <a:blipFill rotWithShape="1">
                <a:blip r:embed="rId2"/>
                <a:stretch>
                  <a:fillRect t="-1650" r="-1363" b="-1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532440" cy="1143000"/>
          </a:xfrm>
        </p:spPr>
        <p:txBody>
          <a:bodyPr/>
          <a:lstStyle/>
          <a:p>
            <a:r>
              <a:rPr lang="en-US" sz="4000" dirty="0" smtClean="0"/>
              <a:t>New algorithm promotion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620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specialized validation code made for MC data analysis;</a:t>
            </a:r>
          </a:p>
          <a:p>
            <a:r>
              <a:rPr lang="en-US" dirty="0" err="1" smtClean="0"/>
              <a:t>TnP</a:t>
            </a:r>
            <a:r>
              <a:rPr lang="en-US" dirty="0" smtClean="0"/>
              <a:t> analyzer modified for collisions analysis;</a:t>
            </a:r>
          </a:p>
          <a:p>
            <a:r>
              <a:rPr lang="en-US" dirty="0" smtClean="0"/>
              <a:t>Multiple data analyzed:</a:t>
            </a:r>
          </a:p>
          <a:p>
            <a:pPr lvl="1"/>
            <a:r>
              <a:rPr lang="en-US" dirty="0" smtClean="0"/>
              <a:t>Private MC:</a:t>
            </a:r>
          </a:p>
          <a:p>
            <a:pPr lvl="2"/>
            <a:r>
              <a:rPr lang="en-US" dirty="0"/>
              <a:t>Single Muon Pt10GeV;</a:t>
            </a:r>
          </a:p>
          <a:p>
            <a:pPr lvl="2"/>
            <a:r>
              <a:rPr lang="en-US" dirty="0"/>
              <a:t>Single Muon </a:t>
            </a:r>
            <a:r>
              <a:rPr lang="en-US" dirty="0" smtClean="0"/>
              <a:t>Pt100GeV</a:t>
            </a:r>
            <a:r>
              <a:rPr lang="en-US" dirty="0"/>
              <a:t>;</a:t>
            </a:r>
          </a:p>
          <a:p>
            <a:pPr lvl="2"/>
            <a:r>
              <a:rPr lang="en-US" dirty="0"/>
              <a:t>Single Muon </a:t>
            </a:r>
            <a:r>
              <a:rPr lang="en-US" dirty="0" smtClean="0"/>
              <a:t>Pt1000GeV;</a:t>
            </a:r>
          </a:p>
          <a:p>
            <a:pPr lvl="1"/>
            <a:r>
              <a:rPr lang="en-US" dirty="0" smtClean="0"/>
              <a:t>MC </a:t>
            </a:r>
            <a:r>
              <a:rPr lang="en-US" dirty="0" err="1" smtClean="0"/>
              <a:t>RelVals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ZpMM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ZMM;</a:t>
            </a:r>
          </a:p>
          <a:p>
            <a:pPr lvl="2"/>
            <a:r>
              <a:rPr lang="en-US" dirty="0" smtClean="0"/>
              <a:t>ZMM+PU(25ns);</a:t>
            </a:r>
          </a:p>
          <a:p>
            <a:pPr lvl="2"/>
            <a:r>
              <a:rPr lang="en-US" dirty="0" smtClean="0"/>
              <a:t>ZMM+PU(50ns);</a:t>
            </a:r>
          </a:p>
          <a:p>
            <a:pPr lvl="2"/>
            <a:r>
              <a:rPr lang="en-US" dirty="0" err="1" smtClean="0"/>
              <a:t>TTBar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Collisions data (with various cuts on muon Pt):</a:t>
            </a:r>
          </a:p>
          <a:p>
            <a:pPr lvl="2"/>
            <a:r>
              <a:rPr lang="en-US" dirty="0" smtClean="0"/>
              <a:t>2012 collisions;</a:t>
            </a:r>
          </a:p>
          <a:p>
            <a:pPr lvl="2"/>
            <a:r>
              <a:rPr lang="en-US" dirty="0" smtClean="0"/>
              <a:t>2015 collisions;</a:t>
            </a:r>
          </a:p>
          <a:p>
            <a:pPr lvl="2"/>
            <a:r>
              <a:rPr lang="en-US" dirty="0" smtClean="0"/>
              <a:t>2016 collisions.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8532440" y="2452246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347864" y="2924944"/>
            <a:ext cx="46805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00150" lvl="2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Displaced Muons;</a:t>
            </a:r>
            <a:endParaRPr lang="en-US" dirty="0"/>
          </a:p>
          <a:p>
            <a:pPr marL="1200150" lvl="2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Halo Muons;</a:t>
            </a:r>
          </a:p>
          <a:p>
            <a:pPr marL="1200150" lvl="2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JPsi</a:t>
            </a:r>
            <a:r>
              <a:rPr lang="en-US" dirty="0" smtClean="0"/>
              <a:t>; </a:t>
            </a:r>
          </a:p>
          <a:p>
            <a:pPr marL="1200150" lvl="2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Single </a:t>
            </a:r>
            <a:r>
              <a:rPr lang="en-US" dirty="0"/>
              <a:t>Muon </a:t>
            </a:r>
            <a:r>
              <a:rPr lang="en-US" dirty="0" smtClean="0"/>
              <a:t>Pt1000GeV</a:t>
            </a:r>
            <a:r>
              <a:rPr lang="en-US" dirty="0"/>
              <a:t>;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07504" y="5733256"/>
            <a:ext cx="8136904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/>
              <a:t>14 talks given on different meetings (CSC Weekly, </a:t>
            </a:r>
            <a:r>
              <a:rPr lang="en-US" sz="2000" dirty="0" err="1" smtClean="0"/>
              <a:t>MuPOG</a:t>
            </a:r>
            <a:r>
              <a:rPr lang="en-US" sz="2000" dirty="0" smtClean="0"/>
              <a:t>, RECO/AT) showing the comparison results and progress status of the new algorithm.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22491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562074"/>
          </a:xfrm>
        </p:spPr>
        <p:txBody>
          <a:bodyPr/>
          <a:lstStyle/>
          <a:p>
            <a:r>
              <a:rPr lang="en-US" dirty="0" smtClean="0"/>
              <a:t>Segment multiplicity per station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661248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26" name="Picture 2" descr="C:\Users\Николай\Downloads\report\home\nvoytish\report\singleMu10GeV\Nsegments_per_s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" y="3717032"/>
            <a:ext cx="4109953" cy="27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365728" y="4747210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10 GeV</a:t>
            </a:r>
            <a:endParaRPr lang="ru-RU" dirty="0" smtClean="0"/>
          </a:p>
        </p:txBody>
      </p:sp>
      <p:pic>
        <p:nvPicPr>
          <p:cNvPr id="1027" name="Picture 3" descr="C:\Users\Николай\Downloads\report\home\nvoytish\report\singleMu1000GeV\Nsegments_per_st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" y="828503"/>
            <a:ext cx="4171447" cy="28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332283" y="1597442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1000 GeV</a:t>
            </a:r>
            <a:endParaRPr lang="ru-RU" dirty="0" smtClean="0"/>
          </a:p>
        </p:txBody>
      </p:sp>
      <p:pic>
        <p:nvPicPr>
          <p:cNvPr id="1028" name="Picture 4" descr="C:\Users\Николай\Downloads\report\home\nvoytish\report\singleMu100GeV\Nsegments_per_st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09" y="828503"/>
            <a:ext cx="4241384" cy="28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5541397" y="1620816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100 GeV</a:t>
            </a:r>
            <a:endParaRPr lang="ru-RU" dirty="0" smtClean="0"/>
          </a:p>
        </p:txBody>
      </p:sp>
      <p:pic>
        <p:nvPicPr>
          <p:cNvPr id="1029" name="Picture 5" descr="C:\Users\Николай\Downloads\report\home\nvoytish\report\ZMM\50Pu\Nsegments_per_st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09" y="3717032"/>
            <a:ext cx="4241384" cy="28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661315" y="4747210"/>
            <a:ext cx="1761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ZMM+PU(25ns)</a:t>
            </a:r>
            <a:endParaRPr lang="ru-RU" dirty="0" smtClean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063819" y="6399240"/>
            <a:ext cx="6585979" cy="458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blue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/>
              <a:t>– ST algorithm;  </a:t>
            </a:r>
            <a:r>
              <a:rPr lang="en-US" sz="2000" dirty="0">
                <a:solidFill>
                  <a:srgbClr val="FF0000"/>
                </a:solidFill>
              </a:rPr>
              <a:t>red </a:t>
            </a:r>
            <a:r>
              <a:rPr lang="en-US" sz="2000" dirty="0"/>
              <a:t>– </a:t>
            </a:r>
            <a:r>
              <a:rPr lang="en-US" sz="2000" dirty="0" smtClean="0"/>
              <a:t>RU </a:t>
            </a:r>
            <a:r>
              <a:rPr lang="en-US" sz="2000" dirty="0"/>
              <a:t>algorithm.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15957</TotalTime>
  <Words>2304</Words>
  <Application>Microsoft Office PowerPoint</Application>
  <PresentationFormat>Экран (4:3)</PresentationFormat>
  <Paragraphs>346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Соседство</vt:lpstr>
      <vt:lpstr>CSC Local Reconstruction Improvements   Vladimir Palichik, Nikolay Voytishin JINR(Dubna)  </vt:lpstr>
      <vt:lpstr>RU CSC Segment Builder</vt:lpstr>
      <vt:lpstr>Event Example for R-coordinate</vt:lpstr>
      <vt:lpstr>Modified ST algo</vt:lpstr>
      <vt:lpstr>Segment Efficiency</vt:lpstr>
      <vt:lpstr>RU(RoadUsage) Algorithm main ideas</vt:lpstr>
      <vt:lpstr>Презентация PowerPoint</vt:lpstr>
      <vt:lpstr>New algorithm promotion</vt:lpstr>
      <vt:lpstr>Segment multiplicity per station</vt:lpstr>
      <vt:lpstr>Number of RecHits in all reconstructed segments </vt:lpstr>
      <vt:lpstr>RecHit efficiency vs η for muon segment </vt:lpstr>
      <vt:lpstr>dPhi (RecoSeg - SimSeg) </vt:lpstr>
      <vt:lpstr>Collision data cut p&gt;100GeV </vt:lpstr>
      <vt:lpstr>High multiplicity example - 84 RecHits in Chamber    </vt:lpstr>
      <vt:lpstr>High multiplicity example - 72 RecHits in ME21    </vt:lpstr>
      <vt:lpstr>Pull Request submitted  </vt:lpstr>
      <vt:lpstr>Further issues</vt:lpstr>
      <vt:lpstr>RU algo used for GEM detectors in CMS</vt:lpstr>
      <vt:lpstr>RH efficiency vs. attenuation factor with GIF++ data</vt:lpstr>
      <vt:lpstr>Summary I</vt:lpstr>
      <vt:lpstr>CSC RecHit Reconstruction Improvement </vt:lpstr>
      <vt:lpstr>Why the improvement is needed ?</vt:lpstr>
      <vt:lpstr>When the improvement is needed ?</vt:lpstr>
      <vt:lpstr>Introduction to wavelet analysis</vt:lpstr>
      <vt:lpstr>Our case </vt:lpstr>
      <vt:lpstr>What has been done ?</vt:lpstr>
      <vt:lpstr>Good case example</vt:lpstr>
      <vt:lpstr>Two overlapped signals recognition</vt:lpstr>
      <vt:lpstr>Three overlapped signals recognition</vt:lpstr>
      <vt:lpstr>Four overlapped signals recognition</vt:lpstr>
      <vt:lpstr>dPhi (sim- reco)  </vt:lpstr>
      <vt:lpstr> Summary and plans</vt:lpstr>
      <vt:lpstr>ME11 a/b transition region</vt:lpstr>
      <vt:lpstr>ME11a/b transition region </vt:lpstr>
      <vt:lpstr>Solutions</vt:lpstr>
      <vt:lpstr>Thank you for your attention!</vt:lpstr>
      <vt:lpstr>Back up slides</vt:lpstr>
      <vt:lpstr>Optimal point rejection vs. LSQ 6p-&gt;4p</vt:lpstr>
      <vt:lpstr>Optimal point rejection vs. LSQ 6p-&gt;5p</vt:lpstr>
      <vt:lpstr>High multiplicity example - 44 RecHits in ME21    </vt:lpstr>
      <vt:lpstr>https://indico.cern.ch/event/611558/contributions/2465877/  talk by Cesare Calabria,  17-02-06 MuPOG Meeting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алгоритм реконструкции мюонных трэк-сегментов в Катодно-Стриповых Камерах</dc:title>
  <dc:creator>Николай Войтишин</dc:creator>
  <cp:lastModifiedBy>Николай Войтишин</cp:lastModifiedBy>
  <cp:revision>198</cp:revision>
  <dcterms:created xsi:type="dcterms:W3CDTF">2014-05-21T08:51:22Z</dcterms:created>
  <dcterms:modified xsi:type="dcterms:W3CDTF">2017-12-14T10:10:53Z</dcterms:modified>
</cp:coreProperties>
</file>