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6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4102200"/>
            <a:ext cx="74671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64520" y="410220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38080" y="410220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2095560" y="2037960"/>
            <a:ext cx="4951800" cy="395100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2095560" y="2037960"/>
            <a:ext cx="4951800" cy="3951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551160" y="436680"/>
            <a:ext cx="8040960" cy="668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8080" y="410220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4520" y="410220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102200"/>
            <a:ext cx="74671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4102200"/>
            <a:ext cx="74671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64520" y="410220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10220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095560" y="2037960"/>
            <a:ext cx="4951800" cy="395100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2095560" y="2037960"/>
            <a:ext cx="4951800" cy="3951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551160" y="436680"/>
            <a:ext cx="8040960" cy="668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8080" y="410220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39510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64520" y="410220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102200"/>
            <a:ext cx="7467120" cy="188460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3">
            <a:lum bright="-10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4">
            <a:lum bright="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 rot="20533800">
            <a:off x="632160" y="4015440"/>
            <a:ext cx="2415960" cy="2446560"/>
          </a:xfrm>
          <a:custGeom>
            <a:avLst/>
            <a:gdLst/>
            <a:ahLst/>
            <a:rect l="l" t="t" r="r" b="b"/>
            <a:pathLst>
              <a:path w="2328384" h="2344146">
                <a:moveTo>
                  <a:pt x="94077" y="0"/>
                </a:moveTo>
                <a:lnTo>
                  <a:pt x="0" y="2344146"/>
                </a:lnTo>
                <a:lnTo>
                  <a:pt x="2328384" y="2250067"/>
                </a:lnTo>
                <a:lnTo>
                  <a:pt x="94077" y="0"/>
                </a:lnTo>
                <a:close/>
              </a:path>
            </a:pathLst>
          </a:custGeom>
          <a:gradFill>
            <a:gsLst>
              <a:gs pos="0">
                <a:srgbClr val="000100">
                  <a:alpha val="31000"/>
                </a:srgbClr>
              </a:gs>
              <a:gs pos="49000">
                <a:srgbClr val="feffff">
                  <a:alpha val="0"/>
                </a:srgbClr>
              </a:gs>
            </a:gsLst>
            <a:lin ang="0"/>
          </a:gradFill>
          <a:ln>
            <a:noFill/>
          </a:ln>
          <a:effectLst>
            <a:outerShdw blurRad="50800" dir="5400000" dist="12700" rotWithShape="0">
              <a:srgbClr val="000000">
                <a:alpha val="37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 rot="20533800">
            <a:off x="699120" y="3910320"/>
            <a:ext cx="2408760" cy="2423160"/>
          </a:xfrm>
          <a:prstGeom prst="rect">
            <a:avLst/>
          </a:prstGeom>
          <a:gradFill>
            <a:gsLst>
              <a:gs pos="0">
                <a:srgbClr val="fae148"/>
              </a:gs>
              <a:gs pos="100000">
                <a:srgbClr val="ffeb63"/>
              </a:gs>
            </a:gsLst>
            <a:lin ang="0"/>
          </a:gradFill>
          <a:ln>
            <a:noFill/>
          </a:ln>
          <a:effectLst>
            <a:outerShdw blurRad="50800" dir="5400000" dist="127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Picture 13" descr=""/>
          <p:cNvPicPr/>
          <p:nvPr/>
        </p:nvPicPr>
        <p:blipFill>
          <a:blip r:embed="rId5"/>
          <a:stretch/>
        </p:blipFill>
        <p:spPr>
          <a:xfrm rot="20533800">
            <a:off x="479520" y="4271400"/>
            <a:ext cx="419760" cy="480960"/>
          </a:xfrm>
          <a:prstGeom prst="rect">
            <a:avLst/>
          </a:prstGeom>
          <a:ln>
            <a:noFill/>
          </a:ln>
        </p:spPr>
      </p:pic>
      <p:pic>
        <p:nvPicPr>
          <p:cNvPr id="5" name="Picture 14" descr=""/>
          <p:cNvPicPr/>
          <p:nvPr/>
        </p:nvPicPr>
        <p:blipFill>
          <a:blip r:embed="rId6"/>
          <a:stretch/>
        </p:blipFill>
        <p:spPr>
          <a:xfrm rot="15133800">
            <a:off x="1089720" y="6101280"/>
            <a:ext cx="421920" cy="478080"/>
          </a:xfrm>
          <a:prstGeom prst="rect">
            <a:avLst/>
          </a:prstGeom>
          <a:ln>
            <a:noFill/>
          </a:ln>
        </p:spPr>
      </p:pic>
      <p:pic>
        <p:nvPicPr>
          <p:cNvPr id="6" name="Picture 7" descr=""/>
          <p:cNvPicPr/>
          <p:nvPr/>
        </p:nvPicPr>
        <p:blipFill>
          <a:blip r:embed="rId7"/>
          <a:stretch/>
        </p:blipFill>
        <p:spPr>
          <a:xfrm rot="343200">
            <a:off x="2856240" y="2587680"/>
            <a:ext cx="5772600" cy="3850560"/>
          </a:xfrm>
          <a:prstGeom prst="rect">
            <a:avLst/>
          </a:prstGeom>
          <a:ln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 rot="360000">
            <a:off x="3339360" y="3015720"/>
            <a:ext cx="4846680" cy="15994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1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/>
          </p:nvPr>
        </p:nvSpPr>
        <p:spPr>
          <a:xfrm rot="20520000">
            <a:off x="963000" y="5061240"/>
            <a:ext cx="1968120" cy="5346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ef886c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6/20/18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/>
          </p:nvPr>
        </p:nvSpPr>
        <p:spPr>
          <a:xfrm rot="20520000">
            <a:off x="647280" y="4135320"/>
            <a:ext cx="2085480" cy="8344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3a4c85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sldNum"/>
          </p:nvPr>
        </p:nvSpPr>
        <p:spPr>
          <a:xfrm rot="20520000">
            <a:off x="1981080" y="5509800"/>
            <a:ext cx="738000" cy="4262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A3B6400-0239-49DE-9B1C-A9ADB2F3B367}" type="slidenum">
              <a:rPr b="0" lang="en-US" sz="1400" spc="-1" strike="noStrike">
                <a:solidFill>
                  <a:srgbClr val="e7491e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" name="Picture 8" descr=""/>
          <p:cNvPicPr/>
          <p:nvPr/>
        </p:nvPicPr>
        <p:blipFill>
          <a:blip r:embed="rId8"/>
          <a:stretch/>
        </p:blipFill>
        <p:spPr>
          <a:xfrm>
            <a:off x="0" y="5880240"/>
            <a:ext cx="9143640" cy="329760"/>
          </a:xfrm>
          <a:prstGeom prst="rect">
            <a:avLst/>
          </a:prstGeom>
          <a:ln>
            <a:noFill/>
          </a:ln>
          <a:effectLst>
            <a:outerShdw algn="t" blurRad="63500" dir="5400000" dist="38100" rotWithShape="0">
              <a:srgbClr val="000000">
                <a:alpha val="59000"/>
              </a:srgbClr>
            </a:outerShdw>
          </a:effectLst>
        </p:spPr>
      </p:pic>
      <p:sp>
        <p:nvSpPr>
          <p:cNvPr id="1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Click to edit the outline text format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Second Outline Level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Third Outline Level</a:t>
            </a:r>
            <a:endParaRPr b="0" lang="ru-RU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Fourth Outline Level</a:t>
            </a:r>
            <a:endParaRPr b="0" lang="ru-RU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Fifth Outline Level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Sixth Outline Level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Seventh Outline Level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 descr=""/>
          <p:cNvPicPr/>
          <p:nvPr/>
        </p:nvPicPr>
        <p:blipFill>
          <a:blip r:embed="rId3">
            <a:lum bright="-10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Click to edit the outline text format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Second Outline Level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Third Outline Level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Fourth Outline Level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Fifth Outline Level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Sixth Outline Level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Seventh Outline LevelОбразец текста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Второй уровень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2" marL="822960" indent="-182520">
              <a:lnSpc>
                <a:spcPct val="100000"/>
              </a:lnSpc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Третий уровень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3" marL="1097280" indent="-182520">
              <a:lnSpc>
                <a:spcPct val="100000"/>
              </a:lnSpc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ru-RU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Четвертый уровень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4" marL="1417320" indent="-182520">
              <a:lnSpc>
                <a:spcPct val="100000"/>
              </a:lnSpc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Пятый уровень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/>
          </p:nvPr>
        </p:nvSpPr>
        <p:spPr>
          <a:xfrm>
            <a:off x="551160" y="61488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6/20/18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/>
          </p:nvPr>
        </p:nvSpPr>
        <p:spPr>
          <a:xfrm>
            <a:off x="3124080" y="614880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/>
          </p:nvPr>
        </p:nvSpPr>
        <p:spPr>
          <a:xfrm>
            <a:off x="6459120" y="6148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975C681-6BCE-4603-BF5E-8DA7FB84614D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bourricot.cern.ch/dq2/deletion/" TargetMode="External"/><Relationship Id="rId2" Type="http://schemas.openxmlformats.org/officeDocument/2006/relationships/hyperlink" Target="http://bourricot.cern.ch/dq2/deletion/" TargetMode="External"/><Relationship Id="rId3" Type="http://schemas.openxmlformats.org/officeDocument/2006/relationships/hyperlink" Target="http://bourricot.cern.ch/dq2/deletion/" TargetMode="External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 rot="360000">
            <a:off x="3339360" y="3015720"/>
            <a:ext cx="4846680" cy="159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1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ATLAS  DQ2  Deletion  Service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8" name="TextShape 2"/>
          <p:cNvSpPr txBox="1"/>
          <p:nvPr/>
        </p:nvSpPr>
        <p:spPr>
          <a:xfrm rot="360000">
            <a:off x="3200400" y="4766760"/>
            <a:ext cx="4836240" cy="1040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1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D.A. Oleynik</a:t>
            </a:r>
            <a:r>
              <a:rPr b="0" lang="en-US" sz="2400" spc="-1" strike="noStrike">
                <a:solidFill>
                  <a:srgbClr val="0001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A.S. Petrosyan, V. Garonne, </a:t>
            </a:r>
            <a:r>
              <a:rPr b="0" lang="en-US" sz="2400" spc="-1" strike="noStrike">
                <a:solidFill>
                  <a:srgbClr val="0001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0" lang="en-US" sz="2400" spc="-1" strike="noStrike">
                <a:solidFill>
                  <a:srgbClr val="0001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S. Campana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1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(on behalf of the ATLAS Collaboration)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51160" y="2520"/>
            <a:ext cx="8040960" cy="122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Deletion Monitoring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838080" y="1226520"/>
            <a:ext cx="4357800" cy="4762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Web application based on the Django framework, provides live graphical and statistical reports about deletion process.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The information is available at the cloud/site/endpoint levels. 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jQuery AJAX calls: reduce and simplify requests to DB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BBQ plug-in: maintain history and bookmarks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ru-RU" sz="1900" spc="-1" strike="noStrike" u="sng">
                <a:solidFill>
                  <a:srgbClr val="e8380d"/>
                </a:solidFill>
                <a:uFill>
                  <a:solidFill>
                    <a:srgbClr val="ffffff"/>
                  </a:solidFill>
                </a:uFill>
                <a:latin typeface="Cambria"/>
                <a:hlinkClick r:id="rId1"/>
              </a:rPr>
              <a:t>http://</a:t>
            </a:r>
            <a:r>
              <a:rPr b="0" lang="ru-RU" sz="1900" spc="-1" strike="noStrike" u="sng">
                <a:solidFill>
                  <a:srgbClr val="e8380d"/>
                </a:solidFill>
                <a:uFill>
                  <a:solidFill>
                    <a:srgbClr val="ffffff"/>
                  </a:solidFill>
                </a:uFill>
                <a:latin typeface="Cambria"/>
                <a:hlinkClick r:id="rId2"/>
              </a:rPr>
              <a:t>bourricot.cern.ch</a:t>
            </a:r>
            <a:r>
              <a:rPr b="0" lang="ru-RU" sz="1900" spc="-1" strike="noStrike" u="sng">
                <a:solidFill>
                  <a:srgbClr val="e8380d"/>
                </a:solidFill>
                <a:uFill>
                  <a:solidFill>
                    <a:srgbClr val="ffffff"/>
                  </a:solidFill>
                </a:uFill>
                <a:latin typeface="Cambria"/>
                <a:hlinkClick r:id="rId3"/>
              </a:rPr>
              <a:t>/dq2/deletion/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061CE99-BC20-4917-A2ED-18D7ECAF3E81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7" name="Picture 4" descr=""/>
          <p:cNvPicPr/>
          <p:nvPr/>
        </p:nvPicPr>
        <p:blipFill>
          <a:blip r:embed="rId4"/>
          <a:stretch/>
        </p:blipFill>
        <p:spPr>
          <a:xfrm>
            <a:off x="5464800" y="1226520"/>
            <a:ext cx="3218760" cy="50288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51160" y="436680"/>
            <a:ext cx="80409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Statistic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pic>
        <p:nvPicPr>
          <p:cNvPr id="129" name="Содержимое 6" descr=""/>
          <p:cNvPicPr/>
          <p:nvPr/>
        </p:nvPicPr>
        <p:blipFill>
          <a:blip r:embed="rId1"/>
          <a:srcRect l="0" t="-6397" r="0" b="-6397"/>
          <a:stretch/>
        </p:blipFill>
        <p:spPr>
          <a:xfrm>
            <a:off x="117000" y="1858320"/>
            <a:ext cx="4370040" cy="2190600"/>
          </a:xfrm>
          <a:prstGeom prst="rect">
            <a:avLst/>
          </a:prstGeom>
          <a:ln>
            <a:noFill/>
          </a:ln>
        </p:spPr>
      </p:pic>
      <p:sp>
        <p:nvSpPr>
          <p:cNvPr id="130" name="TextShape 2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BF8A6BA-8895-4411-BA87-46D00A531D90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2" name="Изображение 7" descr=""/>
          <p:cNvPicPr/>
          <p:nvPr/>
        </p:nvPicPr>
        <p:blipFill>
          <a:blip r:embed="rId2"/>
          <a:stretch/>
        </p:blipFill>
        <p:spPr>
          <a:xfrm>
            <a:off x="4582800" y="1990440"/>
            <a:ext cx="4370400" cy="19422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51160" y="23760"/>
            <a:ext cx="80409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DDM future: Rucio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38080" y="1365120"/>
            <a:ext cx="7467120" cy="46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Rucio – next version of Distributed Data Management  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6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C459BF2-2B97-4A77-94BC-EB893B2795F7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7" name="Изображение 5" descr=""/>
          <p:cNvPicPr/>
          <p:nvPr/>
        </p:nvPicPr>
        <p:blipFill>
          <a:blip r:embed="rId1"/>
          <a:stretch/>
        </p:blipFill>
        <p:spPr>
          <a:xfrm>
            <a:off x="975960" y="1940760"/>
            <a:ext cx="6995160" cy="42076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51160" y="436680"/>
            <a:ext cx="80409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Rucio Deletion agent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2038320"/>
            <a:ext cx="746712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At least these changes should be implemented: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Resolver: implementation should be changed in part of overlapping datasets processing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Catalog cleaner will not be needed: LFC intercommunications on database level, since one (CERN) LFC for all sites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Storage cleaner: SRM less storage access.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Works for new implementation of Deletion agent scheduled on autumn 2012     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B4D8776-9313-4E82-8327-9480337555CC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51160" y="436680"/>
            <a:ext cx="80409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Deletion monitoring. Future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2038320"/>
            <a:ext cx="746712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New processing of deletion statistical data will be in production in nearest future, but visualization part (web ui) should be changed accordingly.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5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48A6948-A1E7-4B1B-BA96-EC072D6071A7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51160" y="13320"/>
            <a:ext cx="8040960" cy="1144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ATLAS DDM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48200" y="1319760"/>
            <a:ext cx="8242560" cy="4669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The ATLAS Distributed Data Management(DDM) project is charged with managing ATLAS data on heterogeneous distributed resources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DDM has to: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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Catalog data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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Transfer data to/from sites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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Delete data from sites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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Ensure data consistency at sites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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Enforce ATLAS computing model requirements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 Quijote 2(DQ2) is the current implementation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5F80CB3-18C9-4051-B75B-4B58982B88E9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Изображение 5" descr=""/>
          <p:cNvPicPr/>
          <p:nvPr/>
        </p:nvPicPr>
        <p:blipFill>
          <a:blip r:embed="rId1"/>
          <a:stretch/>
        </p:blipFill>
        <p:spPr>
          <a:xfrm>
            <a:off x="3083760" y="1037160"/>
            <a:ext cx="5871600" cy="511128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551160" y="13320"/>
            <a:ext cx="8040960" cy="1144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DDM DQ2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48200" y="1319760"/>
            <a:ext cx="8242560" cy="4669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100 petabytes of data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300 million ﬁle replicas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800 active users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130 sites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1.5 million files uploaded each day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3.7 million files downloaded each day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 to 7 million files deleted each day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25 million hits per day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100,000 wildcard searches per day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64B1032-CB6B-40FE-B2E5-A15BB848D4C7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51160" y="436680"/>
            <a:ext cx="80409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DQ2 Deletion Service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838080" y="2038320"/>
            <a:ext cx="746712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ATLAS DQ2 Deletion service serves deletion requests on the grid by interacting with grid middleware and the DQ2 catalogues. 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Furthermore, it also takes care of retry strategies, check-pointing transactions, load management and fault tolerance.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71E9772-B822-47F5-90B8-43F7C99EF7E4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51160" y="256680"/>
            <a:ext cx="8040960" cy="1144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DQ2 Deletion Service. </a:t>
            </a: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System architecture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48200" y="1989720"/>
            <a:ext cx="8242560" cy="3999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i="1" lang="ru-RU" sz="2400" spc="-1" strike="noStrike" u="sng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Server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collects deletion requests, stores detailed information about datasets, their contents (files) and the ongoing state of deletion requests.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i="1" lang="ru-RU" sz="2400" spc="-1" strike="noStrike" u="sng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Client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provides communication between the server and other components of the service.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i="1" lang="ru-RU" sz="2400" spc="-1" strike="noStrike" u="sng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Deletion Agent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performs actual deletion through intercommunication with the LFC servers and the storage system.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ECAB2C7-F1C9-4178-81B5-2012A6C37B49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51160" y="119160"/>
            <a:ext cx="8040960" cy="1144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DQ2 Deletion Service. </a:t>
            </a: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System architecture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EE04B06-5665-418F-A404-C1E9D38967C9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9" name="Содержимое 5" descr=""/>
          <p:cNvPicPr/>
          <p:nvPr/>
        </p:nvPicPr>
        <p:blipFill>
          <a:blip r:embed="rId1"/>
          <a:srcRect l="-9419" t="0" r="-9419" b="0"/>
          <a:stretch/>
        </p:blipFill>
        <p:spPr>
          <a:xfrm>
            <a:off x="447840" y="1545120"/>
            <a:ext cx="8243640" cy="444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51160" y="2520"/>
            <a:ext cx="8040960" cy="120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Deletion Agent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38080" y="1206360"/>
            <a:ext cx="7467120" cy="4782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Resolve list of files for deletion on site  (overlapped datasets)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Unregister files from LFC catalog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Delete files  from mass storage systems. 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Deletion agent works as three independent (parallel) processes:  resolver,  catalog cleaner,  storage cleaner.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5709F61-CC4B-49F5-881C-C9D1EE4A3A56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4" name="Изображение 8" descr=""/>
          <p:cNvPicPr/>
          <p:nvPr/>
        </p:nvPicPr>
        <p:blipFill>
          <a:blip r:embed="rId1"/>
          <a:stretch/>
        </p:blipFill>
        <p:spPr>
          <a:xfrm>
            <a:off x="2428920" y="2456640"/>
            <a:ext cx="4578120" cy="261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51160" y="256680"/>
            <a:ext cx="8040960" cy="1144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DQ2 Deletion Service. </a:t>
            </a: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0" lang="ru-RU" sz="4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DB backend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48200" y="1989720"/>
            <a:ext cx="8242560" cy="3999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Oracle based database: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‘</a:t>
            </a: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File level’ check pointing of deletion operations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2" marL="822960" indent="-182520">
              <a:lnSpc>
                <a:spcPct val="100000"/>
              </a:lnSpc>
              <a:buClr>
                <a:srgbClr val="a63212"/>
              </a:buClr>
              <a:buSzPct val="95000"/>
              <a:buFont typeface="Arial"/>
              <a:buChar char="•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DB schema split for ‘operation’ and ‘log’ part </a:t>
            </a:r>
            <a:endParaRPr b="0" lang="ru-RU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Full log of deletion operations for each file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2" marL="822960" indent="-182520">
              <a:lnSpc>
                <a:spcPct val="100000"/>
              </a:lnSpc>
              <a:buClr>
                <a:srgbClr val="a63212"/>
              </a:buClr>
              <a:buSzPct val="95000"/>
              <a:buFont typeface="Arial"/>
              <a:buChar char="•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Log table updated by triggers </a:t>
            </a:r>
            <a:endParaRPr b="0" lang="ru-RU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Dataset deletion logic based on triggers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DB schema integrated with DQ2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2" marL="822960" indent="-182520">
              <a:lnSpc>
                <a:spcPct val="100000"/>
              </a:lnSpc>
              <a:buClr>
                <a:srgbClr val="a63212"/>
              </a:buClr>
              <a:buSzPct val="95000"/>
              <a:buFont typeface="Arial"/>
              <a:buChar char="•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Intercommunications by oracle jobs </a:t>
            </a:r>
            <a:endParaRPr b="0" lang="ru-RU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7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FAF097D-2D18-4A48-9434-503AFF3DE988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51160" y="436680"/>
            <a:ext cx="80409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DQ2 Deletion Service.</a:t>
            </a:r>
            <a:r>
              <a:rPr b="0" lang="ru-RU" sz="4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0" lang="ru-RU" sz="4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Features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838080" y="2038320"/>
            <a:ext cx="746712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Productivity: 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Arial"/>
              <a:buChar char="•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Deletion Agent is designed as multithread application. Each site served own copy of resolver, catalog and storage cleaner.  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Arial"/>
              <a:buChar char="•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Bulk operations: size of chunks configurable for sites and endpoints . 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Load throttling: 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lvl="1" marL="557640" indent="-228240">
              <a:lnSpc>
                <a:spcPct val="100000"/>
              </a:lnSpc>
              <a:buClr>
                <a:srgbClr val="a63212"/>
              </a:buClr>
              <a:buSzPct val="95000"/>
              <a:buFont typeface="Arial"/>
              <a:buChar char="•"/>
            </a:pPr>
            <a:r>
              <a:rPr b="0" lang="ru-RU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Configurable delays between operations on site and  endpoint level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228600" indent="-228240">
              <a:lnSpc>
                <a:spcPct val="100000"/>
              </a:lnSpc>
              <a:buClr>
                <a:srgbClr val="a63212"/>
              </a:buClr>
              <a:buSzPct val="9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‘</a:t>
            </a:r>
            <a:r>
              <a:rPr b="0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Grace period’</a:t>
            </a:r>
            <a:endParaRPr b="0" lang="ru-RU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3124080" y="614880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GRID2012, Dubna, 16-21 July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TextShape 4"/>
          <p:cNvSpPr txBox="1"/>
          <p:nvPr/>
        </p:nvSpPr>
        <p:spPr>
          <a:xfrm>
            <a:off x="6459120" y="6148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534EA54-DDEE-4B32-97C1-DBF54F6C6918}" type="slidenum"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Rage Ital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Альбом.thmx</Template>
  <TotalTime>431</TotalTime>
  <Application>LibreOffice/5.1.6.2$Linux_X86_64 LibreOffice_project/10m0$Build-2</Application>
  <Words>702</Words>
  <Paragraphs>105</Paragraphs>
  <Company>JINR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2012-07-15T13:40:24Z</dcterms:created>
  <dc:creator>Oleynik Danila</dc:creator>
  <dc:description/>
  <dc:language>en-US</dc:language>
  <cp:lastModifiedBy>Oleynik Danila</cp:lastModifiedBy>
  <dcterms:modified xsi:type="dcterms:W3CDTF">2012-07-17T05:49:23Z</dcterms:modified>
  <cp:revision>18</cp:revision>
  <dc:subject/>
  <dc:title>ATLAS  DQ2  Deletion  Service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JINR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